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8" r:id="rId2"/>
    <p:sldId id="1231" r:id="rId3"/>
    <p:sldId id="317" r:id="rId4"/>
    <p:sldId id="265" r:id="rId5"/>
    <p:sldId id="314" r:id="rId6"/>
    <p:sldId id="422" r:id="rId7"/>
    <p:sldId id="425" r:id="rId8"/>
    <p:sldId id="1234" r:id="rId9"/>
    <p:sldId id="269" r:id="rId10"/>
    <p:sldId id="271" r:id="rId11"/>
    <p:sldId id="423" r:id="rId12"/>
    <p:sldId id="1223" r:id="rId13"/>
    <p:sldId id="1235" r:id="rId14"/>
    <p:sldId id="280" r:id="rId1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yce Yonker" initials="" lastIdx="123" clrIdx="0"/>
  <p:cmAuthor id="2" name="Andrew Rector" initials="" lastIdx="26" clrIdx="1"/>
  <p:cmAuthor id="3" name="Steve Hauser" initials="SH" lastIdx="1" clrIdx="2"/>
  <p:cmAuthor id="4" name="Moore, Sharelynn" initials="MS" lastIdx="2" clrIdx="3">
    <p:extLst>
      <p:ext uri="{19B8F6BF-5375-455C-9EA6-DF929625EA0E}">
        <p15:presenceInfo xmlns:p15="http://schemas.microsoft.com/office/powerpoint/2012/main" userId="S-1-5-21-1644491937-113007714-682003330-58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8F7C"/>
    <a:srgbClr val="FDAF13"/>
    <a:srgbClr val="051920"/>
    <a:srgbClr val="003A48"/>
    <a:srgbClr val="3E7799"/>
    <a:srgbClr val="B400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8E4C0A0B-8268-4594-B378-B136B1D6C872}" type="datetimeFigureOut">
              <a:rPr lang="en-US" smtClean="0"/>
              <a:pPr/>
              <a:t>1/27/2022</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ED8EC4D-F2B4-4A67-897F-A0A0C37DCAE2}" type="slidenum">
              <a:rPr lang="en-US" smtClean="0"/>
              <a:pPr/>
              <a:t>‹#›</a:t>
            </a:fld>
            <a:endParaRPr lang="en-US" dirty="0"/>
          </a:p>
        </p:txBody>
      </p:sp>
    </p:spTree>
    <p:extLst>
      <p:ext uri="{BB962C8B-B14F-4D97-AF65-F5344CB8AC3E}">
        <p14:creationId xmlns:p14="http://schemas.microsoft.com/office/powerpoint/2010/main" val="3501726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8A5080-B957-4BD5-BE1B-870ACA30C0A2}"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705678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8EC4D-F2B4-4A67-897F-A0A0C37DCAE2}" type="slidenum">
              <a:rPr lang="en-US" smtClean="0"/>
              <a:pPr/>
              <a:t>2</a:t>
            </a:fld>
            <a:endParaRPr lang="en-US" dirty="0"/>
          </a:p>
        </p:txBody>
      </p:sp>
    </p:spTree>
    <p:extLst>
      <p:ext uri="{BB962C8B-B14F-4D97-AF65-F5344CB8AC3E}">
        <p14:creationId xmlns:p14="http://schemas.microsoft.com/office/powerpoint/2010/main" val="3888523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8EC4D-F2B4-4A67-897F-A0A0C37DCA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0147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8996F-73AC-4954-B5E7-6EDE3A5D3A43}" type="slidenum">
              <a:rPr lang="en-US" smtClean="0"/>
              <a:t>5</a:t>
            </a:fld>
            <a:endParaRPr lang="en-US" dirty="0"/>
          </a:p>
        </p:txBody>
      </p:sp>
    </p:spTree>
    <p:extLst>
      <p:ext uri="{BB962C8B-B14F-4D97-AF65-F5344CB8AC3E}">
        <p14:creationId xmlns:p14="http://schemas.microsoft.com/office/powerpoint/2010/main" val="1220753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8EC4D-F2B4-4A67-897F-A0A0C37DCAE2}"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798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8EC4D-F2B4-4A67-897F-A0A0C37DCAE2}" type="slidenum">
              <a:rPr lang="en-US" smtClean="0"/>
              <a:pPr/>
              <a:t>14</a:t>
            </a:fld>
            <a:endParaRPr lang="en-US" dirty="0"/>
          </a:p>
        </p:txBody>
      </p:sp>
    </p:spTree>
    <p:extLst>
      <p:ext uri="{BB962C8B-B14F-4D97-AF65-F5344CB8AC3E}">
        <p14:creationId xmlns:p14="http://schemas.microsoft.com/office/powerpoint/2010/main" val="52301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94A474-4786-4634-BF54-CD9A4BD17997}" type="datetime1">
              <a:rPr lang="en-US" smtClean="0">
                <a:solidFill>
                  <a:srgbClr val="DFDCB7"/>
                </a:solidFill>
              </a:rPr>
              <a:pPr/>
              <a:t>1/27/2022</a:t>
            </a:fld>
            <a:endParaRPr lang="en-US" dirty="0">
              <a:solidFill>
                <a:srgbClr val="DFDCB7"/>
              </a:solidFill>
            </a:endParaRPr>
          </a:p>
        </p:txBody>
      </p:sp>
      <p:sp>
        <p:nvSpPr>
          <p:cNvPr id="5" name="Footer Placeholder 4"/>
          <p:cNvSpPr>
            <a:spLocks noGrp="1"/>
          </p:cNvSpPr>
          <p:nvPr>
            <p:ph type="ftr" sz="quarter" idx="11"/>
          </p:nvPr>
        </p:nvSpPr>
        <p:spPr/>
        <p:txBody>
          <a:bodyPr/>
          <a:lstStyle/>
          <a:p>
            <a:endParaRPr lang="en-US" dirty="0">
              <a:solidFill>
                <a:srgbClr val="DFDCB7"/>
              </a:solidFill>
            </a:endParaRPr>
          </a:p>
        </p:txBody>
      </p:sp>
      <p:sp>
        <p:nvSpPr>
          <p:cNvPr id="6" name="Slide Number Placeholder 5"/>
          <p:cNvSpPr>
            <a:spLocks noGrp="1"/>
          </p:cNvSpPr>
          <p:nvPr>
            <p:ph type="sldNum" sz="quarter" idx="12"/>
          </p:nvPr>
        </p:nvSpPr>
        <p:spPr>
          <a:xfrm>
            <a:off x="11546742" y="6334761"/>
            <a:ext cx="391167" cy="330734"/>
          </a:xfrm>
        </p:spPr>
        <p:txBody>
          <a:bodyPr/>
          <a:lstStyle>
            <a:lvl1pPr>
              <a:defRPr sz="1200">
                <a:latin typeface="Cambria" panose="02040503050406030204" pitchFamily="18" charset="0"/>
              </a:defRPr>
            </a:lvl1pPr>
          </a:lstStyle>
          <a:p>
            <a:fld id="{BD24E929-E2AF-424A-9559-AFF5A7401BF9}"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9239" y="6401044"/>
            <a:ext cx="725374" cy="264451"/>
          </a:xfrm>
          <a:prstGeom prst="rect">
            <a:avLst/>
          </a:prstGeom>
        </p:spPr>
      </p:pic>
    </p:spTree>
    <p:extLst>
      <p:ext uri="{BB962C8B-B14F-4D97-AF65-F5344CB8AC3E}">
        <p14:creationId xmlns:p14="http://schemas.microsoft.com/office/powerpoint/2010/main" val="3568546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A6D1E-3056-4046-B2F6-D10B95276144}" type="datetime1">
              <a:rPr lang="en-US" smtClean="0">
                <a:solidFill>
                  <a:srgbClr val="DFDCB7"/>
                </a:solidFill>
              </a:rPr>
              <a:pPr/>
              <a:t>1/27/2022</a:t>
            </a:fld>
            <a:endParaRPr lang="en-US" dirty="0">
              <a:solidFill>
                <a:srgbClr val="DFDCB7"/>
              </a:solidFill>
            </a:endParaRPr>
          </a:p>
        </p:txBody>
      </p:sp>
      <p:sp>
        <p:nvSpPr>
          <p:cNvPr id="5" name="Footer Placeholder 4"/>
          <p:cNvSpPr>
            <a:spLocks noGrp="1"/>
          </p:cNvSpPr>
          <p:nvPr>
            <p:ph type="ftr" sz="quarter" idx="11"/>
          </p:nvPr>
        </p:nvSpPr>
        <p:spPr/>
        <p:txBody>
          <a:bodyPr/>
          <a:lstStyle/>
          <a:p>
            <a:endParaRPr lang="en-US" dirty="0">
              <a:solidFill>
                <a:srgbClr val="DFDCB7"/>
              </a:solidFill>
            </a:endParaRPr>
          </a:p>
        </p:txBody>
      </p:sp>
      <p:sp>
        <p:nvSpPr>
          <p:cNvPr id="7" name="Slide Number Placeholder 5"/>
          <p:cNvSpPr txBox="1">
            <a:spLocks/>
          </p:cNvSpPr>
          <p:nvPr userDrawn="1"/>
        </p:nvSpPr>
        <p:spPr>
          <a:xfrm>
            <a:off x="11546742" y="6334761"/>
            <a:ext cx="391167" cy="330734"/>
          </a:xfrm>
          <a:prstGeom prst="bracketPair">
            <a:avLst>
              <a:gd name="adj" fmla="val 17949"/>
            </a:avLst>
          </a:prstGeom>
          <a:ln w="19050">
            <a:solidFill>
              <a:srgbClr val="FFFFFF"/>
            </a:solidFill>
          </a:ln>
        </p:spPr>
        <p:txBody>
          <a:bodyPr vert="horz" lIns="0" tIns="0" rIns="0" bIns="0" rtlCol="0" anchor="ctr"/>
          <a:lstStyle>
            <a:defPPr>
              <a:defRPr lang="en-US"/>
            </a:defPPr>
            <a:lvl1pPr marL="0" algn="ctr" defTabSz="914400" rtl="0" eaLnBrk="1" latinLnBrk="0" hangingPunct="1">
              <a:defRPr sz="1200" kern="1200">
                <a:solidFill>
                  <a:srgbClr val="FFFFFF"/>
                </a:solidFill>
                <a:latin typeface="Cambria" panose="0204050305040603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24E929-E2AF-424A-9559-AFF5A7401BF9}"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9239" y="6401044"/>
            <a:ext cx="725374" cy="264451"/>
          </a:xfrm>
          <a:prstGeom prst="rect">
            <a:avLst/>
          </a:prstGeom>
        </p:spPr>
      </p:pic>
    </p:spTree>
    <p:extLst>
      <p:ext uri="{BB962C8B-B14F-4D97-AF65-F5344CB8AC3E}">
        <p14:creationId xmlns:p14="http://schemas.microsoft.com/office/powerpoint/2010/main" val="253567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F2EE18-8BF0-49B6-AC15-E4686865D28E}" type="datetime1">
              <a:rPr lang="en-US" smtClean="0">
                <a:solidFill>
                  <a:srgbClr val="DFDCB7"/>
                </a:solidFill>
              </a:rPr>
              <a:pPr/>
              <a:t>1/27/2022</a:t>
            </a:fld>
            <a:endParaRPr lang="en-US" dirty="0">
              <a:solidFill>
                <a:srgbClr val="DFDCB7"/>
              </a:solidFill>
            </a:endParaRPr>
          </a:p>
        </p:txBody>
      </p:sp>
      <p:sp>
        <p:nvSpPr>
          <p:cNvPr id="5" name="Footer Placeholder 4"/>
          <p:cNvSpPr>
            <a:spLocks noGrp="1"/>
          </p:cNvSpPr>
          <p:nvPr>
            <p:ph type="ftr" sz="quarter" idx="11"/>
          </p:nvPr>
        </p:nvSpPr>
        <p:spPr/>
        <p:txBody>
          <a:bodyPr/>
          <a:lstStyle/>
          <a:p>
            <a:endParaRPr lang="en-US" dirty="0">
              <a:solidFill>
                <a:srgbClr val="DFDCB7"/>
              </a:solidFill>
            </a:endParaRPr>
          </a:p>
        </p:txBody>
      </p:sp>
      <p:sp>
        <p:nvSpPr>
          <p:cNvPr id="7" name="Slide Number Placeholder 5"/>
          <p:cNvSpPr txBox="1">
            <a:spLocks/>
          </p:cNvSpPr>
          <p:nvPr userDrawn="1"/>
        </p:nvSpPr>
        <p:spPr>
          <a:xfrm>
            <a:off x="11546742" y="6334761"/>
            <a:ext cx="391167" cy="330734"/>
          </a:xfrm>
          <a:prstGeom prst="bracketPair">
            <a:avLst>
              <a:gd name="adj" fmla="val 17949"/>
            </a:avLst>
          </a:prstGeom>
          <a:ln w="19050">
            <a:solidFill>
              <a:srgbClr val="FFFFFF"/>
            </a:solidFill>
          </a:ln>
        </p:spPr>
        <p:txBody>
          <a:bodyPr vert="horz" lIns="0" tIns="0" rIns="0" bIns="0" rtlCol="0" anchor="ctr"/>
          <a:lstStyle>
            <a:defPPr>
              <a:defRPr lang="en-US"/>
            </a:defPPr>
            <a:lvl1pPr marL="0" algn="ctr" defTabSz="914400" rtl="0" eaLnBrk="1" latinLnBrk="0" hangingPunct="1">
              <a:defRPr sz="1200" kern="1200">
                <a:solidFill>
                  <a:srgbClr val="FFFFFF"/>
                </a:solidFill>
                <a:latin typeface="Cambria" panose="0204050305040603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5501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928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222162-71FB-444B-A6A3-3E8B5A41CB27}" type="datetime1">
              <a:rPr lang="en-US" smtClean="0">
                <a:solidFill>
                  <a:srgbClr val="DFDCB7"/>
                </a:solidFill>
              </a:rPr>
              <a:pPr/>
              <a:t>1/27/2022</a:t>
            </a:fld>
            <a:endParaRPr lang="en-US" dirty="0">
              <a:solidFill>
                <a:srgbClr val="DFDCB7"/>
              </a:solidFill>
            </a:endParaRPr>
          </a:p>
        </p:txBody>
      </p:sp>
      <p:sp>
        <p:nvSpPr>
          <p:cNvPr id="6" name="Footer Placeholder 5"/>
          <p:cNvSpPr>
            <a:spLocks noGrp="1"/>
          </p:cNvSpPr>
          <p:nvPr>
            <p:ph type="ftr" sz="quarter" idx="11"/>
          </p:nvPr>
        </p:nvSpPr>
        <p:spPr/>
        <p:txBody>
          <a:bodyPr/>
          <a:lstStyle/>
          <a:p>
            <a:endParaRPr lang="en-US" dirty="0">
              <a:solidFill>
                <a:srgbClr val="DFDCB7"/>
              </a:solidFil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9239" y="6401044"/>
            <a:ext cx="725374" cy="264451"/>
          </a:xfrm>
          <a:prstGeom prst="rect">
            <a:avLst/>
          </a:prstGeom>
        </p:spPr>
      </p:pic>
      <p:sp>
        <p:nvSpPr>
          <p:cNvPr id="9" name="Slide Number Placeholder 5"/>
          <p:cNvSpPr txBox="1">
            <a:spLocks/>
          </p:cNvSpPr>
          <p:nvPr userDrawn="1"/>
        </p:nvSpPr>
        <p:spPr>
          <a:xfrm>
            <a:off x="11546742" y="6334761"/>
            <a:ext cx="391167" cy="330734"/>
          </a:xfrm>
          <a:prstGeom prst="bracketPair">
            <a:avLst>
              <a:gd name="adj" fmla="val 17949"/>
            </a:avLst>
          </a:prstGeom>
          <a:ln w="19050">
            <a:solidFill>
              <a:srgbClr val="FFFFFF"/>
            </a:solidFill>
          </a:ln>
        </p:spPr>
        <p:txBody>
          <a:bodyPr vert="horz" lIns="0" tIns="0" rIns="0" bIns="0" rtlCol="0" anchor="ctr"/>
          <a:lstStyle>
            <a:defPPr>
              <a:defRPr lang="en-US"/>
            </a:defPPr>
            <a:lvl1pPr marL="0" algn="ctr" defTabSz="914400" rtl="0" eaLnBrk="1" latinLnBrk="0" hangingPunct="1">
              <a:defRPr sz="1200" kern="1200">
                <a:solidFill>
                  <a:srgbClr val="FFFFFF"/>
                </a:solidFill>
                <a:latin typeface="Cambria" panose="0204050305040603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4121153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5304A9-EEA0-4696-B262-812DDCC5D64E}" type="datetime1">
              <a:rPr lang="en-US" smtClean="0">
                <a:solidFill>
                  <a:srgbClr val="DFDCB7"/>
                </a:solidFill>
              </a:rPr>
              <a:pPr/>
              <a:t>1/27/2022</a:t>
            </a:fld>
            <a:endParaRPr lang="en-US" dirty="0">
              <a:solidFill>
                <a:srgbClr val="DFDCB7"/>
              </a:solidFill>
            </a:endParaRPr>
          </a:p>
        </p:txBody>
      </p:sp>
      <p:sp>
        <p:nvSpPr>
          <p:cNvPr id="8" name="Footer Placeholder 7"/>
          <p:cNvSpPr>
            <a:spLocks noGrp="1"/>
          </p:cNvSpPr>
          <p:nvPr>
            <p:ph type="ftr" sz="quarter" idx="11"/>
          </p:nvPr>
        </p:nvSpPr>
        <p:spPr/>
        <p:txBody>
          <a:bodyPr/>
          <a:lstStyle/>
          <a:p>
            <a:endParaRPr lang="en-US" dirty="0">
              <a:solidFill>
                <a:srgbClr val="DFDCB7"/>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9239" y="6401044"/>
            <a:ext cx="725374" cy="264451"/>
          </a:xfrm>
          <a:prstGeom prst="rect">
            <a:avLst/>
          </a:prstGeom>
        </p:spPr>
      </p:pic>
      <p:sp>
        <p:nvSpPr>
          <p:cNvPr id="11" name="Slide Number Placeholder 5"/>
          <p:cNvSpPr txBox="1">
            <a:spLocks/>
          </p:cNvSpPr>
          <p:nvPr userDrawn="1"/>
        </p:nvSpPr>
        <p:spPr>
          <a:xfrm>
            <a:off x="11546742" y="6334761"/>
            <a:ext cx="391167" cy="330734"/>
          </a:xfrm>
          <a:prstGeom prst="bracketPair">
            <a:avLst>
              <a:gd name="adj" fmla="val 17949"/>
            </a:avLst>
          </a:prstGeom>
          <a:ln w="19050">
            <a:solidFill>
              <a:srgbClr val="FFFFFF"/>
            </a:solidFill>
          </a:ln>
        </p:spPr>
        <p:txBody>
          <a:bodyPr vert="horz" lIns="0" tIns="0" rIns="0" bIns="0" rtlCol="0" anchor="ctr"/>
          <a:lstStyle>
            <a:defPPr>
              <a:defRPr lang="en-US"/>
            </a:defPPr>
            <a:lvl1pPr marL="0" algn="ctr" defTabSz="914400" rtl="0" eaLnBrk="1" latinLnBrk="0" hangingPunct="1">
              <a:defRPr sz="1200" kern="1200">
                <a:solidFill>
                  <a:srgbClr val="FFFFFF"/>
                </a:solidFill>
                <a:latin typeface="Cambria" panose="0204050305040603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331222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E8A2CE-275B-48A9-9979-BBD97F107738}" type="datetime1">
              <a:rPr lang="en-US" smtClean="0">
                <a:solidFill>
                  <a:srgbClr val="DFDCB7"/>
                </a:solidFill>
              </a:rPr>
              <a:pPr/>
              <a:t>1/27/2022</a:t>
            </a:fld>
            <a:endParaRPr lang="en-US" dirty="0">
              <a:solidFill>
                <a:srgbClr val="DFDCB7"/>
              </a:solidFill>
            </a:endParaRPr>
          </a:p>
        </p:txBody>
      </p:sp>
      <p:sp>
        <p:nvSpPr>
          <p:cNvPr id="4" name="Footer Placeholder 3"/>
          <p:cNvSpPr>
            <a:spLocks noGrp="1"/>
          </p:cNvSpPr>
          <p:nvPr>
            <p:ph type="ftr" sz="quarter" idx="11"/>
          </p:nvPr>
        </p:nvSpPr>
        <p:spPr/>
        <p:txBody>
          <a:bodyPr/>
          <a:lstStyle/>
          <a:p>
            <a:endParaRPr lang="en-US" dirty="0">
              <a:solidFill>
                <a:srgbClr val="DFDCB7"/>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9239" y="6401044"/>
            <a:ext cx="725374" cy="264451"/>
          </a:xfrm>
          <a:prstGeom prst="rect">
            <a:avLst/>
          </a:prstGeom>
        </p:spPr>
      </p:pic>
      <p:sp>
        <p:nvSpPr>
          <p:cNvPr id="7" name="Slide Number Placeholder 5"/>
          <p:cNvSpPr txBox="1">
            <a:spLocks/>
          </p:cNvSpPr>
          <p:nvPr userDrawn="1"/>
        </p:nvSpPr>
        <p:spPr>
          <a:xfrm>
            <a:off x="11546742" y="6334761"/>
            <a:ext cx="391167" cy="330734"/>
          </a:xfrm>
          <a:prstGeom prst="bracketPair">
            <a:avLst>
              <a:gd name="adj" fmla="val 17949"/>
            </a:avLst>
          </a:prstGeom>
          <a:ln w="19050">
            <a:solidFill>
              <a:srgbClr val="FFFFFF"/>
            </a:solidFill>
          </a:ln>
        </p:spPr>
        <p:txBody>
          <a:bodyPr vert="horz" lIns="0" tIns="0" rIns="0" bIns="0" rtlCol="0" anchor="ctr"/>
          <a:lstStyle>
            <a:defPPr>
              <a:defRPr lang="en-US"/>
            </a:defPPr>
            <a:lvl1pPr marL="0" algn="ctr" defTabSz="914400" rtl="0" eaLnBrk="1" latinLnBrk="0" hangingPunct="1">
              <a:defRPr sz="1200" kern="1200">
                <a:solidFill>
                  <a:srgbClr val="FFFFFF"/>
                </a:solidFill>
                <a:latin typeface="Cambria" panose="0204050305040603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68488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BA6654-47AC-493A-9F10-8D4C2E1825BC}" type="datetime1">
              <a:rPr lang="en-US" smtClean="0">
                <a:solidFill>
                  <a:srgbClr val="DFDCB7"/>
                </a:solidFill>
              </a:rPr>
              <a:pPr/>
              <a:t>1/27/2022</a:t>
            </a:fld>
            <a:endParaRPr lang="en-US" dirty="0">
              <a:solidFill>
                <a:srgbClr val="DFDCB7"/>
              </a:solidFill>
            </a:endParaRPr>
          </a:p>
        </p:txBody>
      </p:sp>
      <p:sp>
        <p:nvSpPr>
          <p:cNvPr id="3" name="Footer Placeholder 2"/>
          <p:cNvSpPr>
            <a:spLocks noGrp="1"/>
          </p:cNvSpPr>
          <p:nvPr>
            <p:ph type="ftr" sz="quarter" idx="11"/>
          </p:nvPr>
        </p:nvSpPr>
        <p:spPr/>
        <p:txBody>
          <a:bodyPr/>
          <a:lstStyle/>
          <a:p>
            <a:endParaRPr lang="en-US" dirty="0">
              <a:solidFill>
                <a:srgbClr val="DFDCB7"/>
              </a:solidFill>
            </a:endParaRPr>
          </a:p>
        </p:txBody>
      </p:sp>
      <p:sp>
        <p:nvSpPr>
          <p:cNvPr id="5" name="Slide Number Placeholder 5"/>
          <p:cNvSpPr txBox="1">
            <a:spLocks/>
          </p:cNvSpPr>
          <p:nvPr userDrawn="1"/>
        </p:nvSpPr>
        <p:spPr>
          <a:xfrm>
            <a:off x="11546742" y="6334761"/>
            <a:ext cx="391167" cy="330734"/>
          </a:xfrm>
          <a:prstGeom prst="bracketPair">
            <a:avLst>
              <a:gd name="adj" fmla="val 17949"/>
            </a:avLst>
          </a:prstGeom>
          <a:ln w="19050">
            <a:solidFill>
              <a:srgbClr val="FFFFFF"/>
            </a:solidFill>
          </a:ln>
        </p:spPr>
        <p:txBody>
          <a:bodyPr vert="horz" lIns="0" tIns="0" rIns="0" bIns="0" rtlCol="0" anchor="ctr"/>
          <a:lstStyle>
            <a:defPPr>
              <a:defRPr lang="en-US"/>
            </a:defPPr>
            <a:lvl1pPr marL="0" algn="ctr" defTabSz="914400" rtl="0" eaLnBrk="1" latinLnBrk="0" hangingPunct="1">
              <a:defRPr sz="1200" kern="1200">
                <a:solidFill>
                  <a:srgbClr val="FFFFFF"/>
                </a:solidFill>
                <a:latin typeface="Cambria" panose="0204050305040603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1192934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998832-6C58-43E4-B64F-1363B5FECAF5}" type="datetime1">
              <a:rPr lang="en-US" smtClean="0">
                <a:solidFill>
                  <a:srgbClr val="DFDCB7"/>
                </a:solidFill>
              </a:rPr>
              <a:pPr/>
              <a:t>1/27/2022</a:t>
            </a:fld>
            <a:endParaRPr lang="en-US" dirty="0">
              <a:solidFill>
                <a:srgbClr val="DFDCB7"/>
              </a:solidFill>
            </a:endParaRPr>
          </a:p>
        </p:txBody>
      </p:sp>
      <p:sp>
        <p:nvSpPr>
          <p:cNvPr id="6" name="Footer Placeholder 5"/>
          <p:cNvSpPr>
            <a:spLocks noGrp="1"/>
          </p:cNvSpPr>
          <p:nvPr>
            <p:ph type="ftr" sz="quarter" idx="11"/>
          </p:nvPr>
        </p:nvSpPr>
        <p:spPr/>
        <p:txBody>
          <a:bodyPr/>
          <a:lstStyle/>
          <a:p>
            <a:endParaRPr lang="en-US" dirty="0">
              <a:solidFill>
                <a:srgbClr val="DFDCB7"/>
              </a:solidFill>
            </a:endParaRPr>
          </a:p>
        </p:txBody>
      </p:sp>
      <p:sp>
        <p:nvSpPr>
          <p:cNvPr id="9" name="Content Placeholder 8"/>
          <p:cNvSpPr>
            <a:spLocks noGrp="1"/>
          </p:cNvSpPr>
          <p:nvPr>
            <p:ph sz="quarter" idx="13"/>
          </p:nvPr>
        </p:nvSpPr>
        <p:spPr>
          <a:xfrm>
            <a:off x="406400" y="381000"/>
            <a:ext cx="103632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11546742" y="6334761"/>
            <a:ext cx="391167" cy="330734"/>
          </a:xfrm>
          <a:prstGeom prst="bracketPair">
            <a:avLst>
              <a:gd name="adj" fmla="val 17949"/>
            </a:avLst>
          </a:prstGeom>
          <a:ln w="19050">
            <a:solidFill>
              <a:srgbClr val="FFFFFF"/>
            </a:solidFill>
          </a:ln>
        </p:spPr>
        <p:txBody>
          <a:bodyPr vert="horz" lIns="0" tIns="0" rIns="0" bIns="0" rtlCol="0" anchor="ctr"/>
          <a:lstStyle>
            <a:defPPr>
              <a:defRPr lang="en-US"/>
            </a:defPPr>
            <a:lvl1pPr marL="0" algn="ctr" defTabSz="914400" rtl="0" eaLnBrk="1" latinLnBrk="0" hangingPunct="1">
              <a:defRPr sz="1200" kern="1200">
                <a:solidFill>
                  <a:srgbClr val="FFFFFF"/>
                </a:solidFill>
                <a:latin typeface="Cambria" panose="0204050305040603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4273710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2336" y="5495278"/>
            <a:ext cx="103632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11277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02336" y="6096000"/>
            <a:ext cx="103632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AB4743D1-952D-411E-BE3E-1E40AA05D4D6}" type="datetime1">
              <a:rPr lang="en-US" smtClean="0">
                <a:solidFill>
                  <a:srgbClr val="DFDCB7"/>
                </a:solidFill>
              </a:rPr>
              <a:pPr/>
              <a:t>1/27/2022</a:t>
            </a:fld>
            <a:endParaRPr lang="en-US" dirty="0">
              <a:solidFill>
                <a:srgbClr val="DFDCB7"/>
              </a:solidFill>
            </a:endParaRPr>
          </a:p>
        </p:txBody>
      </p:sp>
      <p:sp>
        <p:nvSpPr>
          <p:cNvPr id="10" name="Footer Placeholder 9"/>
          <p:cNvSpPr>
            <a:spLocks noGrp="1"/>
          </p:cNvSpPr>
          <p:nvPr>
            <p:ph type="ftr" sz="quarter" idx="12"/>
          </p:nvPr>
        </p:nvSpPr>
        <p:spPr/>
        <p:txBody>
          <a:bodyPr/>
          <a:lstStyle/>
          <a:p>
            <a:endParaRPr lang="en-US" dirty="0">
              <a:solidFill>
                <a:srgbClr val="DFDCB7"/>
              </a:solidFill>
            </a:endParaRPr>
          </a:p>
        </p:txBody>
      </p:sp>
      <p:sp>
        <p:nvSpPr>
          <p:cNvPr id="11" name="Slide Number Placeholder 5"/>
          <p:cNvSpPr txBox="1">
            <a:spLocks/>
          </p:cNvSpPr>
          <p:nvPr userDrawn="1"/>
        </p:nvSpPr>
        <p:spPr>
          <a:xfrm>
            <a:off x="11546742" y="6334761"/>
            <a:ext cx="391167" cy="330734"/>
          </a:xfrm>
          <a:prstGeom prst="bracketPair">
            <a:avLst>
              <a:gd name="adj" fmla="val 17949"/>
            </a:avLst>
          </a:prstGeom>
          <a:ln w="19050">
            <a:solidFill>
              <a:srgbClr val="FFFFFF"/>
            </a:solidFill>
          </a:ln>
        </p:spPr>
        <p:txBody>
          <a:bodyPr vert="horz" lIns="0" tIns="0" rIns="0" bIns="0" rtlCol="0" anchor="ctr"/>
          <a:lstStyle>
            <a:defPPr>
              <a:defRPr lang="en-US"/>
            </a:defPPr>
            <a:lvl1pPr marL="0" algn="ctr" defTabSz="914400" rtl="0" eaLnBrk="1" latinLnBrk="0" hangingPunct="1">
              <a:defRPr sz="1200" kern="1200">
                <a:solidFill>
                  <a:srgbClr val="FFFFFF"/>
                </a:solidFill>
                <a:latin typeface="Cambria" panose="0204050305040603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240924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C0D460-9F56-4CD4-B906-52870E01E4EA}" type="datetime1">
              <a:rPr lang="en-US" smtClean="0">
                <a:solidFill>
                  <a:srgbClr val="DFDCB7"/>
                </a:solidFill>
              </a:rPr>
              <a:pPr/>
              <a:t>1/27/2022</a:t>
            </a:fld>
            <a:endParaRPr lang="en-US" dirty="0">
              <a:solidFill>
                <a:srgbClr val="DFDCB7"/>
              </a:solidFill>
            </a:endParaRPr>
          </a:p>
        </p:txBody>
      </p:sp>
      <p:sp>
        <p:nvSpPr>
          <p:cNvPr id="5" name="Footer Placeholder 4"/>
          <p:cNvSpPr>
            <a:spLocks noGrp="1"/>
          </p:cNvSpPr>
          <p:nvPr>
            <p:ph type="ftr" sz="quarter" idx="11"/>
          </p:nvPr>
        </p:nvSpPr>
        <p:spPr/>
        <p:txBody>
          <a:bodyPr/>
          <a:lstStyle/>
          <a:p>
            <a:endParaRPr lang="en-US" dirty="0">
              <a:solidFill>
                <a:srgbClr val="DFDCB7"/>
              </a:solidFill>
            </a:endParaRPr>
          </a:p>
        </p:txBody>
      </p:sp>
      <p:sp>
        <p:nvSpPr>
          <p:cNvPr id="6" name="Slide Number Placeholder 5"/>
          <p:cNvSpPr>
            <a:spLocks noGrp="1"/>
          </p:cNvSpPr>
          <p:nvPr>
            <p:ph type="sldNum" sz="quarter" idx="12"/>
          </p:nvPr>
        </p:nvSpPr>
        <p:spPr/>
        <p:txBody>
          <a:body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2725700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3368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312E91-48BA-4531-8A8F-57E9BDDF5354}" type="datetime1">
              <a:rPr lang="en-US" smtClean="0">
                <a:solidFill>
                  <a:srgbClr val="DFDCB7"/>
                </a:solidFill>
              </a:rPr>
              <a:pPr/>
              <a:t>1/27/2022</a:t>
            </a:fld>
            <a:endParaRPr lang="en-US" dirty="0">
              <a:solidFill>
                <a:srgbClr val="DFDCB7"/>
              </a:solidFill>
            </a:endParaRPr>
          </a:p>
        </p:txBody>
      </p:sp>
      <p:sp>
        <p:nvSpPr>
          <p:cNvPr id="5" name="Footer Placeholder 4"/>
          <p:cNvSpPr>
            <a:spLocks noGrp="1"/>
          </p:cNvSpPr>
          <p:nvPr>
            <p:ph type="ftr" sz="quarter" idx="11"/>
          </p:nvPr>
        </p:nvSpPr>
        <p:spPr/>
        <p:txBody>
          <a:bodyPr/>
          <a:lstStyle/>
          <a:p>
            <a:endParaRPr lang="en-US" dirty="0">
              <a:solidFill>
                <a:srgbClr val="DFDCB7"/>
              </a:solidFill>
            </a:endParaRPr>
          </a:p>
        </p:txBody>
      </p:sp>
      <p:sp>
        <p:nvSpPr>
          <p:cNvPr id="6" name="Slide Number Placeholder 5"/>
          <p:cNvSpPr>
            <a:spLocks noGrp="1"/>
          </p:cNvSpPr>
          <p:nvPr>
            <p:ph type="sldNum" sz="quarter" idx="12"/>
          </p:nvPr>
        </p:nvSpPr>
        <p:spPr/>
        <p:txBody>
          <a:body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3096298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789690"/>
            <a:ext cx="11948160" cy="914400"/>
          </a:xfrm>
        </p:spPr>
        <p:txBody>
          <a:bodyPr/>
          <a:lstStyle>
            <a:lvl1pPr>
              <a:defRPr sz="1600"/>
            </a:lvl1pPr>
          </a:lstStyle>
          <a:p>
            <a:r>
              <a:rPr lang="en-US" dirty="0"/>
              <a:t>Click to edit Master title style</a:t>
            </a:r>
          </a:p>
        </p:txBody>
      </p:sp>
      <p:sp>
        <p:nvSpPr>
          <p:cNvPr id="3" name="Slide Number Placeholder 5"/>
          <p:cNvSpPr>
            <a:spLocks noGrp="1"/>
          </p:cNvSpPr>
          <p:nvPr>
            <p:ph type="sldNum" sz="quarter" idx="12"/>
          </p:nvPr>
        </p:nvSpPr>
        <p:spPr>
          <a:xfrm>
            <a:off x="11375717" y="5648960"/>
            <a:ext cx="731520" cy="396240"/>
          </a:xfrm>
        </p:spPr>
        <p:txBody>
          <a:bodyPr/>
          <a:lstStyle/>
          <a:p>
            <a:fld id="{BD24E929-E2AF-424A-9559-AFF5A7401BF9}" type="slidenum">
              <a:rPr lang="en-US" smtClean="0"/>
              <a:pPr/>
              <a:t>‹#›</a:t>
            </a:fld>
            <a:endParaRPr lang="en-US" dirty="0"/>
          </a:p>
        </p:txBody>
      </p:sp>
    </p:spTree>
    <p:extLst>
      <p:ext uri="{BB962C8B-B14F-4D97-AF65-F5344CB8AC3E}">
        <p14:creationId xmlns:p14="http://schemas.microsoft.com/office/powerpoint/2010/main" val="327415121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7AC7EAB-C367-416E-8913-AA88FA6609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09" y="342"/>
            <a:ext cx="12190781" cy="6857314"/>
          </a:xfrm>
          <a:prstGeom prst="rect">
            <a:avLst/>
          </a:prstGeom>
        </p:spPr>
      </p:pic>
      <p:sp>
        <p:nvSpPr>
          <p:cNvPr id="8" name="Title 7">
            <a:extLst>
              <a:ext uri="{FF2B5EF4-FFF2-40B4-BE49-F238E27FC236}">
                <a16:creationId xmlns:a16="http://schemas.microsoft.com/office/drawing/2014/main" id="{115E618E-BDEE-4447-90F5-93AE70C6DDE9}"/>
              </a:ext>
            </a:extLst>
          </p:cNvPr>
          <p:cNvSpPr>
            <a:spLocks noGrp="1"/>
          </p:cNvSpPr>
          <p:nvPr>
            <p:ph type="title"/>
          </p:nvPr>
        </p:nvSpPr>
        <p:spPr/>
        <p:txBody>
          <a:bodyPr>
            <a:normAutofit/>
          </a:bodyPr>
          <a:lstStyle>
            <a:lvl1pPr>
              <a:defRPr sz="4000" b="1">
                <a:solidFill>
                  <a:schemeClr val="tx1"/>
                </a:solidFill>
              </a:defRPr>
            </a:lvl1pPr>
          </a:lstStyle>
          <a:p>
            <a:r>
              <a:rPr lang="en-US" dirty="0"/>
              <a:t>Click to edit Master title style</a:t>
            </a:r>
          </a:p>
        </p:txBody>
      </p:sp>
      <p:pic>
        <p:nvPicPr>
          <p:cNvPr id="2" name="Picture 1">
            <a:extLst>
              <a:ext uri="{FF2B5EF4-FFF2-40B4-BE49-F238E27FC236}">
                <a16:creationId xmlns:a16="http://schemas.microsoft.com/office/drawing/2014/main" id="{433F3ED3-BEB2-4739-9CD8-26F245AD8FFE}"/>
              </a:ext>
            </a:extLst>
          </p:cNvPr>
          <p:cNvPicPr>
            <a:picLocks noChangeAspect="1"/>
          </p:cNvPicPr>
          <p:nvPr userDrawn="1"/>
        </p:nvPicPr>
        <p:blipFill>
          <a:blip r:embed="rId3"/>
          <a:stretch>
            <a:fillRect/>
          </a:stretch>
        </p:blipFill>
        <p:spPr>
          <a:xfrm>
            <a:off x="10193435" y="6121047"/>
            <a:ext cx="1658256" cy="475529"/>
          </a:xfrm>
          <a:prstGeom prst="rect">
            <a:avLst/>
          </a:prstGeom>
        </p:spPr>
      </p:pic>
      <p:sp>
        <p:nvSpPr>
          <p:cNvPr id="9" name="TextBox 8">
            <a:extLst>
              <a:ext uri="{FF2B5EF4-FFF2-40B4-BE49-F238E27FC236}">
                <a16:creationId xmlns:a16="http://schemas.microsoft.com/office/drawing/2014/main" id="{18F4BFF0-0182-4D30-B60B-D6BA4204DAAF}"/>
              </a:ext>
            </a:extLst>
          </p:cNvPr>
          <p:cNvSpPr txBox="1"/>
          <p:nvPr userDrawn="1"/>
        </p:nvSpPr>
        <p:spPr>
          <a:xfrm>
            <a:off x="95936" y="6365743"/>
            <a:ext cx="2074164" cy="276999"/>
          </a:xfrm>
          <a:prstGeom prst="rect">
            <a:avLst/>
          </a:prstGeom>
          <a:noFill/>
        </p:spPr>
        <p:txBody>
          <a:bodyPr wrap="square" rtlCol="0">
            <a:spAutoFit/>
          </a:bodyPr>
          <a:lstStyle/>
          <a:p>
            <a:r>
              <a:rPr lang="en-US" sz="1200" b="1" dirty="0">
                <a:latin typeface="Cambria" panose="02040503050406030204" pitchFamily="18" charset="0"/>
                <a:ea typeface="Cambria" panose="02040503050406030204" pitchFamily="18" charset="0"/>
              </a:rPr>
              <a:t>December 10, 2019</a:t>
            </a:r>
            <a:endParaRPr lang="en-US" sz="1200" b="1"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55357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endParaRPr>
          </a:p>
        </p:txBody>
      </p:sp>
      <p:sp>
        <p:nvSpPr>
          <p:cNvPr id="8" name="Rectangle 7"/>
          <p:cNvSpPr/>
          <p:nvPr userDrawn="1"/>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endParaRPr>
          </a:p>
        </p:txBody>
      </p:sp>
      <p:sp>
        <p:nvSpPr>
          <p:cNvPr id="6" name="Slide Number Placeholder 5"/>
          <p:cNvSpPr>
            <a:spLocks noGrp="1"/>
          </p:cNvSpPr>
          <p:nvPr>
            <p:ph type="sldNum" sz="quarter" idx="4"/>
          </p:nvPr>
        </p:nvSpPr>
        <p:spPr>
          <a:xfrm>
            <a:off x="11375717" y="5648960"/>
            <a:ext cx="73152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D24E929-E2AF-424A-9559-AFF5A7401BF9}" type="slidenum">
              <a:rPr lang="en-US" smtClean="0"/>
              <a:pPr/>
              <a:t>‹#›</a:t>
            </a:fld>
            <a:endParaRPr lang="en-US" dirty="0"/>
          </a:p>
        </p:txBody>
      </p:sp>
      <p:sp>
        <p:nvSpPr>
          <p:cNvPr id="5" name="Footer Placeholder 4"/>
          <p:cNvSpPr>
            <a:spLocks noGrp="1"/>
          </p:cNvSpPr>
          <p:nvPr>
            <p:ph type="ftr" sz="quarter" idx="3"/>
          </p:nvPr>
        </p:nvSpPr>
        <p:spPr>
          <a:xfrm rot="16200000">
            <a:off x="10510428" y="3987800"/>
            <a:ext cx="2367281" cy="487680"/>
          </a:xfrm>
          <a:prstGeom prst="rect">
            <a:avLst/>
          </a:prstGeom>
        </p:spPr>
        <p:txBody>
          <a:bodyPr vert="horz" lIns="91440" tIns="45720" rIns="91440" bIns="45720" rtlCol="0" anchor="ctr"/>
          <a:lstStyle>
            <a:lvl1pPr algn="r">
              <a:defRPr sz="1200">
                <a:solidFill>
                  <a:schemeClr val="bg2"/>
                </a:solidFill>
              </a:defRPr>
            </a:lvl1pPr>
          </a:lstStyle>
          <a:p>
            <a:endParaRPr lang="en-US" dirty="0">
              <a:solidFill>
                <a:srgbClr val="DFDCB7"/>
              </a:solidFill>
            </a:endParaRPr>
          </a:p>
        </p:txBody>
      </p:sp>
      <p:sp>
        <p:nvSpPr>
          <p:cNvPr id="4" name="Date Placeholder 3"/>
          <p:cNvSpPr>
            <a:spLocks noGrp="1"/>
          </p:cNvSpPr>
          <p:nvPr>
            <p:ph type="dt" sz="half" idx="2"/>
          </p:nvPr>
        </p:nvSpPr>
        <p:spPr>
          <a:xfrm rot="16200000">
            <a:off x="10474869" y="1584960"/>
            <a:ext cx="2438399" cy="487680"/>
          </a:xfrm>
          <a:prstGeom prst="rect">
            <a:avLst/>
          </a:prstGeom>
        </p:spPr>
        <p:txBody>
          <a:bodyPr vert="horz" lIns="91440" tIns="45720" rIns="91440" bIns="45720" rtlCol="0" anchor="ctr"/>
          <a:lstStyle>
            <a:lvl1pPr algn="l">
              <a:defRPr sz="1200">
                <a:solidFill>
                  <a:schemeClr val="bg2"/>
                </a:solidFill>
              </a:defRPr>
            </a:lvl1pPr>
          </a:lstStyle>
          <a:p>
            <a:fld id="{7D9509D1-1162-40FC-BD43-F35785799F03}" type="datetime1">
              <a:rPr lang="en-US" smtClean="0">
                <a:solidFill>
                  <a:srgbClr val="DFDCB7"/>
                </a:solidFill>
              </a:rPr>
              <a:pPr/>
              <a:t>1/27/2022</a:t>
            </a:fld>
            <a:endParaRPr lang="en-US" dirty="0">
              <a:solidFill>
                <a:srgbClr val="DFDCB7"/>
              </a:solidFill>
            </a:endParaRPr>
          </a:p>
        </p:txBody>
      </p:sp>
      <p:pic>
        <p:nvPicPr>
          <p:cNvPr id="9" name="Picture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429239" y="6401044"/>
            <a:ext cx="725374" cy="264451"/>
          </a:xfrm>
          <a:prstGeom prst="rect">
            <a:avLst/>
          </a:prstGeom>
        </p:spPr>
      </p:pic>
    </p:spTree>
    <p:extLst>
      <p:ext uri="{BB962C8B-B14F-4D97-AF65-F5344CB8AC3E}">
        <p14:creationId xmlns:p14="http://schemas.microsoft.com/office/powerpoint/2010/main" val="223641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08" r:id="rId12"/>
    <p:sldLayoutId id="2147483709" r:id="rId13"/>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fo@gridwise.org?subject=Membership"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hyperlink" Target="http://www.gridwis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gridconnext.com/" TargetMode="Externa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www.gridwise.org/" TargetMode="External"/><Relationship Id="rId2" Type="http://schemas.openxmlformats.org/officeDocument/2006/relationships/hyperlink" Target="https://gridwise.org/gmi-insights-into-a-grid-transformation/" TargetMode="Externa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hyperlink" Target="https://gridwise.org/technologyportfoliowhitepaper/" TargetMode="Externa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hyperlink" Target="http://www.gridwise.org/" TargetMode="External"/><Relationship Id="rId5" Type="http://schemas.openxmlformats.org/officeDocument/2006/relationships/image" Target="../media/image23.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6276" y="6154049"/>
            <a:ext cx="10147300" cy="276999"/>
          </a:xfrm>
          <a:prstGeom prst="rect">
            <a:avLst/>
          </a:prstGeom>
          <a:noFill/>
        </p:spPr>
        <p:txBody>
          <a:bodyPr wrap="square" rtlCol="0" anchor="ctr">
            <a:spAutoFit/>
          </a:bodyPr>
          <a:lstStyle/>
          <a:p>
            <a:pPr algn="ctr"/>
            <a:r>
              <a:rPr lang="en-US" sz="1200" dirty="0">
                <a:solidFill>
                  <a:srgbClr val="2F2B20"/>
                </a:solidFill>
                <a:latin typeface="+mj-lt"/>
              </a:rPr>
              <a:t>1800 M Street, NW, Suite #400S, Washington, DC 20036 | Phone: (202) 530-9740  | </a:t>
            </a:r>
            <a:r>
              <a:rPr lang="en-US" sz="1200" dirty="0">
                <a:solidFill>
                  <a:srgbClr val="2F2B20"/>
                </a:solidFill>
                <a:latin typeface="+mj-lt"/>
                <a:hlinkClick r:id="rId3"/>
              </a:rPr>
              <a:t>info@gridwise.org </a:t>
            </a:r>
            <a:r>
              <a:rPr lang="en-US" sz="1200" dirty="0">
                <a:solidFill>
                  <a:srgbClr val="2F2B20"/>
                </a:solidFill>
                <a:latin typeface="+mj-lt"/>
              </a:rPr>
              <a:t>| </a:t>
            </a:r>
            <a:r>
              <a:rPr lang="en-US" sz="1200" dirty="0">
                <a:solidFill>
                  <a:srgbClr val="2F2B20"/>
                </a:solidFill>
                <a:latin typeface="+mj-lt"/>
                <a:hlinkClick r:id="rId4"/>
              </a:rPr>
              <a:t>www.gridwise.org</a:t>
            </a:r>
            <a:endParaRPr lang="en-US" sz="1200" dirty="0">
              <a:solidFill>
                <a:srgbClr val="2F2B20"/>
              </a:solidFill>
              <a:latin typeface="+mj-lt"/>
            </a:endParaRPr>
          </a:p>
        </p:txBody>
      </p:sp>
      <p:pic>
        <p:nvPicPr>
          <p:cNvPr id="2" name="Picture 1">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500" y="355726"/>
            <a:ext cx="3915833" cy="1427601"/>
          </a:xfrm>
          <a:prstGeom prst="rect">
            <a:avLst/>
          </a:prstGeom>
        </p:spPr>
      </p:pic>
      <p:sp>
        <p:nvSpPr>
          <p:cNvPr id="3" name="Rectangle 2"/>
          <p:cNvSpPr/>
          <p:nvPr/>
        </p:nvSpPr>
        <p:spPr>
          <a:xfrm>
            <a:off x="626533" y="3293574"/>
            <a:ext cx="6934200" cy="646331"/>
          </a:xfrm>
          <a:prstGeom prst="rect">
            <a:avLst/>
          </a:prstGeom>
        </p:spPr>
        <p:txBody>
          <a:bodyPr wrap="square">
            <a:spAutoFit/>
          </a:bodyPr>
          <a:lstStyle/>
          <a:p>
            <a:r>
              <a:rPr lang="en-US" sz="3600" b="1" spc="-100" dirty="0">
                <a:solidFill>
                  <a:srgbClr val="003A48"/>
                </a:solidFill>
                <a:latin typeface="+mj-lt"/>
                <a:ea typeface="+mj-ea"/>
                <a:cs typeface="+mj-cs"/>
              </a:rPr>
              <a:t>2022 Member Benefits Overview</a:t>
            </a:r>
          </a:p>
        </p:txBody>
      </p:sp>
      <p:cxnSp>
        <p:nvCxnSpPr>
          <p:cNvPr id="6" name="Straight Connector 5"/>
          <p:cNvCxnSpPr/>
          <p:nvPr/>
        </p:nvCxnSpPr>
        <p:spPr>
          <a:xfrm>
            <a:off x="626533" y="4073844"/>
            <a:ext cx="10092267" cy="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274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792746" y="167197"/>
            <a:ext cx="620197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4000" b="1" dirty="0"/>
              <a:t>About GridWise Alliance</a:t>
            </a:r>
          </a:p>
        </p:txBody>
      </p:sp>
      <p:sp>
        <p:nvSpPr>
          <p:cNvPr id="6" name="Rectangle 5"/>
          <p:cNvSpPr/>
          <p:nvPr/>
        </p:nvSpPr>
        <p:spPr>
          <a:xfrm>
            <a:off x="914399" y="4880715"/>
            <a:ext cx="9907843" cy="1682512"/>
          </a:xfrm>
          <a:prstGeom prst="rect">
            <a:avLst/>
          </a:prstGeom>
        </p:spPr>
        <p:txBody>
          <a:bodyPr wrap="square">
            <a:spAutoFit/>
          </a:bodyPr>
          <a:lstStyle/>
          <a:p>
            <a:pPr marL="342900" lvl="1" indent="-342900">
              <a:spcBef>
                <a:spcPts val="200"/>
              </a:spcBef>
              <a:buClr>
                <a:srgbClr val="3E7799"/>
              </a:buClr>
              <a:buFont typeface="+mj-lt"/>
              <a:buAutoNum type="arabicPeriod"/>
              <a:defRPr/>
            </a:pPr>
            <a:r>
              <a:rPr lang="en-US" sz="2000" i="0" kern="1200" dirty="0">
                <a:solidFill>
                  <a:schemeClr val="dk1"/>
                </a:solidFill>
                <a:effectLst/>
                <a:latin typeface="+mj-lt"/>
                <a:ea typeface="+mn-ea"/>
                <a:cs typeface="+mn-cs"/>
              </a:rPr>
              <a:t>Impact how grid infrastructure funding is implemented within states</a:t>
            </a:r>
            <a:r>
              <a:rPr lang="en-US" sz="2000" dirty="0">
                <a:solidFill>
                  <a:srgbClr val="051920"/>
                </a:solidFill>
                <a:latin typeface="Cambria" panose="02040503050406030204" pitchFamily="18" charset="0"/>
              </a:rPr>
              <a:t>.</a:t>
            </a:r>
          </a:p>
          <a:p>
            <a:pPr marL="342900" lvl="1" indent="-342900">
              <a:spcBef>
                <a:spcPts val="200"/>
              </a:spcBef>
              <a:buClr>
                <a:srgbClr val="3E7799"/>
              </a:buClr>
              <a:buFont typeface="+mj-lt"/>
              <a:buAutoNum type="arabicPeriod"/>
              <a:defRPr/>
            </a:pPr>
            <a:r>
              <a:rPr lang="en-US" sz="2000" i="0" kern="1200" dirty="0">
                <a:solidFill>
                  <a:schemeClr val="dk1"/>
                </a:solidFill>
                <a:effectLst/>
                <a:latin typeface="+mj-lt"/>
                <a:ea typeface="Calibri" panose="020F0502020204030204" pitchFamily="34" charset="0"/>
                <a:cs typeface="Times New Roman" panose="02020603050405020304" pitchFamily="18" charset="0"/>
              </a:rPr>
              <a:t>Engage state policymakers and regulators through increased coordination with NASEO/NARUC on overarching state needs.</a:t>
            </a:r>
          </a:p>
          <a:p>
            <a:pPr marL="342900" lvl="1" indent="-342900">
              <a:spcBef>
                <a:spcPts val="200"/>
              </a:spcBef>
              <a:buClr>
                <a:srgbClr val="3E7799"/>
              </a:buClr>
              <a:buFont typeface="+mj-lt"/>
              <a:buAutoNum type="arabicPeriod"/>
              <a:defRPr/>
            </a:pPr>
            <a:r>
              <a:rPr lang="en-US" sz="2000" dirty="0">
                <a:solidFill>
                  <a:srgbClr val="051920"/>
                </a:solidFill>
                <a:latin typeface="Cambria" panose="02040503050406030204" pitchFamily="18" charset="0"/>
              </a:rPr>
              <a:t>Activate industry leaders to inform their understanding of the changes taking place to the grid.</a:t>
            </a:r>
          </a:p>
        </p:txBody>
      </p:sp>
      <p:sp>
        <p:nvSpPr>
          <p:cNvPr id="7" name="Rectangle 6"/>
          <p:cNvSpPr/>
          <p:nvPr/>
        </p:nvSpPr>
        <p:spPr>
          <a:xfrm>
            <a:off x="465666" y="4434367"/>
            <a:ext cx="8739293" cy="461665"/>
          </a:xfrm>
          <a:prstGeom prst="rect">
            <a:avLst/>
          </a:prstGeom>
          <a:effectLst/>
        </p:spPr>
        <p:txBody>
          <a:bodyPr wrap="square">
            <a:spAutoFit/>
          </a:bodyPr>
          <a:lstStyle/>
          <a:p>
            <a:pPr lvl="0">
              <a:defRPr/>
            </a:pPr>
            <a:r>
              <a:rPr lang="en-US" sz="2400" b="1" dirty="0">
                <a:solidFill>
                  <a:srgbClr val="003A48"/>
                </a:solidFill>
                <a:latin typeface="Cambria" panose="02040503050406030204" pitchFamily="18" charset="0"/>
              </a:rPr>
              <a:t>2022 Focus: Implement the Infrastructure Bill</a:t>
            </a:r>
          </a:p>
        </p:txBody>
      </p:sp>
      <p:sp>
        <p:nvSpPr>
          <p:cNvPr id="18" name="Rectangle 17"/>
          <p:cNvSpPr/>
          <p:nvPr/>
        </p:nvSpPr>
        <p:spPr>
          <a:xfrm>
            <a:off x="914399" y="1268652"/>
            <a:ext cx="7958665" cy="1446550"/>
          </a:xfrm>
          <a:prstGeom prst="rect">
            <a:avLst/>
          </a:prstGeom>
        </p:spPr>
        <p:txBody>
          <a:bodyPr wrap="square">
            <a:spAutoFit/>
          </a:bodyPr>
          <a:lstStyle/>
          <a:p>
            <a:pPr marL="0" lvl="1"/>
            <a:r>
              <a:rPr lang="en-US" sz="2200" i="1" dirty="0">
                <a:solidFill>
                  <a:srgbClr val="598F7C"/>
                </a:solidFill>
                <a:latin typeface="Cambria" panose="02040503050406030204" pitchFamily="18" charset="0"/>
              </a:rPr>
              <a:t>The GridWise Alliance leads a diverse membership of electricity industry stakeholders focused on accelerating innovation that delivers a more secure, reliable, resilient, and affordable grid to support decarbonization of the US economy. </a:t>
            </a:r>
            <a:endParaRPr lang="en-US" sz="2200" i="1" dirty="0">
              <a:solidFill>
                <a:srgbClr val="598F7C"/>
              </a:solidFill>
            </a:endParaRPr>
          </a:p>
        </p:txBody>
      </p:sp>
      <p:pic>
        <p:nvPicPr>
          <p:cNvPr id="23" name="Picture 22" descr="iStock_000019558488_Large.jpg"/>
          <p:cNvPicPr>
            <a:picLocks noChangeAspect="1"/>
          </p:cNvPicPr>
          <p:nvPr/>
        </p:nvPicPr>
        <p:blipFill rotWithShape="1">
          <a:blip r:embed="rId3" cstate="print">
            <a:extLst>
              <a:ext uri="{28A0092B-C50C-407E-A947-70E740481C1C}">
                <a14:useLocalDpi xmlns:a14="http://schemas.microsoft.com/office/drawing/2010/main" val="0"/>
              </a:ext>
            </a:extLst>
          </a:blip>
          <a:srcRect l="19904" t="38397" r="48542" b="9421"/>
          <a:stretch/>
        </p:blipFill>
        <p:spPr>
          <a:xfrm>
            <a:off x="9076267" y="0"/>
            <a:ext cx="2201334" cy="2011190"/>
          </a:xfrm>
          <a:prstGeom prst="rect">
            <a:avLst/>
          </a:prstGeom>
        </p:spPr>
      </p:pic>
      <p:sp>
        <p:nvSpPr>
          <p:cNvPr id="11" name="Rectangle 10">
            <a:extLst>
              <a:ext uri="{FF2B5EF4-FFF2-40B4-BE49-F238E27FC236}">
                <a16:creationId xmlns:a16="http://schemas.microsoft.com/office/drawing/2014/main" id="{CC08B009-F2A7-41D9-80DD-E1424AD08F5A}"/>
              </a:ext>
            </a:extLst>
          </p:cNvPr>
          <p:cNvSpPr/>
          <p:nvPr/>
        </p:nvSpPr>
        <p:spPr>
          <a:xfrm>
            <a:off x="465667" y="2957224"/>
            <a:ext cx="3412230" cy="461665"/>
          </a:xfrm>
          <a:prstGeom prst="rect">
            <a:avLst/>
          </a:prstGeom>
          <a:effectLst/>
        </p:spPr>
        <p:txBody>
          <a:bodyPr wrap="square">
            <a:spAutoFit/>
          </a:bodyPr>
          <a:lstStyle/>
          <a:p>
            <a:pPr lvl="0">
              <a:defRPr/>
            </a:pPr>
            <a:r>
              <a:rPr lang="en-US" sz="2400" b="1" dirty="0">
                <a:solidFill>
                  <a:srgbClr val="003A48"/>
                </a:solidFill>
                <a:latin typeface="Cambria" panose="02040503050406030204" pitchFamily="18" charset="0"/>
              </a:rPr>
              <a:t>Our Core Message:</a:t>
            </a:r>
          </a:p>
        </p:txBody>
      </p:sp>
      <p:sp>
        <p:nvSpPr>
          <p:cNvPr id="2" name="Rectangle 1">
            <a:extLst>
              <a:ext uri="{FF2B5EF4-FFF2-40B4-BE49-F238E27FC236}">
                <a16:creationId xmlns:a16="http://schemas.microsoft.com/office/drawing/2014/main" id="{6975A0C3-5799-4873-9756-64C3C1BE149E}"/>
              </a:ext>
            </a:extLst>
          </p:cNvPr>
          <p:cNvSpPr/>
          <p:nvPr/>
        </p:nvSpPr>
        <p:spPr>
          <a:xfrm>
            <a:off x="900570" y="3392369"/>
            <a:ext cx="9987356" cy="984885"/>
          </a:xfrm>
          <a:prstGeom prst="rect">
            <a:avLst/>
          </a:prstGeom>
        </p:spPr>
        <p:txBody>
          <a:bodyPr wrap="square">
            <a:spAutoFit/>
          </a:bodyPr>
          <a:lstStyle/>
          <a:p>
            <a:r>
              <a:rPr lang="en-US" sz="2000" dirty="0">
                <a:latin typeface="Cambria" panose="02040503050406030204" pitchFamily="18" charset="0"/>
              </a:rPr>
              <a:t>A modern grid is the critical infrastructure component of a decarbonized advanced digital economy. </a:t>
            </a:r>
            <a:br>
              <a:rPr lang="en-US" dirty="0">
                <a:latin typeface="Cambria" panose="02040503050406030204" pitchFamily="18" charset="0"/>
              </a:rPr>
            </a:br>
            <a:endParaRPr lang="en-US" dirty="0">
              <a:latin typeface="Cambria" panose="02040503050406030204" pitchFamily="18" charset="0"/>
            </a:endParaRPr>
          </a:p>
        </p:txBody>
      </p:sp>
    </p:spTree>
    <p:extLst>
      <p:ext uri="{BB962C8B-B14F-4D97-AF65-F5344CB8AC3E}">
        <p14:creationId xmlns:p14="http://schemas.microsoft.com/office/powerpoint/2010/main" val="2162863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5997891" y="1131038"/>
            <a:ext cx="5479886" cy="5501774"/>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342900" marR="0" lvl="0" indent="-228600" algn="l" defTabSz="914400" rtl="0" eaLnBrk="1" fontAlgn="auto" latinLnBrk="0" hangingPunct="1">
              <a:lnSpc>
                <a:spcPct val="100000"/>
              </a:lnSpc>
              <a:spcBef>
                <a:spcPct val="20000"/>
              </a:spcBef>
              <a:spcAft>
                <a:spcPts val="0"/>
              </a:spcAft>
              <a:buClr>
                <a:srgbClr val="6CC04A"/>
              </a:buClr>
              <a:buSzTx/>
              <a:buFont typeface="Arial" pitchFamily="34" charset="0"/>
              <a:buChar char="•"/>
              <a:tabLst/>
              <a:defRPr/>
            </a:pPr>
            <a:endParaRPr kumimoji="0" lang="en-US" sz="1500" b="0" i="0" u="none" strike="noStrike" kern="1200" cap="none" spc="0" normalizeH="0" baseline="0" noProof="0" dirty="0">
              <a:ln>
                <a:noFill/>
              </a:ln>
              <a:solidFill>
                <a:srgbClr val="051920"/>
              </a:solidFill>
              <a:effectLst/>
              <a:uLnTx/>
              <a:uFillTx/>
              <a:latin typeface="Cambria" pitchFamily="18" charset="0"/>
              <a:ea typeface="+mn-ea"/>
              <a:cs typeface="+mn-cs"/>
            </a:endParaRPr>
          </a:p>
        </p:txBody>
      </p:sp>
      <p:sp>
        <p:nvSpPr>
          <p:cNvPr id="7" name="Title 1"/>
          <p:cNvSpPr txBox="1">
            <a:spLocks/>
          </p:cNvSpPr>
          <p:nvPr/>
        </p:nvSpPr>
        <p:spPr>
          <a:xfrm>
            <a:off x="513922" y="-140552"/>
            <a:ext cx="10160000" cy="870394"/>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b="1" dirty="0"/>
              <a:t>2022 Board of Directors</a:t>
            </a:r>
          </a:p>
        </p:txBody>
      </p:sp>
      <p:cxnSp>
        <p:nvCxnSpPr>
          <p:cNvPr id="18" name="Straight Connector 17"/>
          <p:cNvCxnSpPr/>
          <p:nvPr/>
        </p:nvCxnSpPr>
        <p:spPr>
          <a:xfrm>
            <a:off x="5445289" y="1292312"/>
            <a:ext cx="0" cy="4656667"/>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877DF30F-332D-493C-81E5-585CC536C106}"/>
              </a:ext>
            </a:extLst>
          </p:cNvPr>
          <p:cNvSpPr/>
          <p:nvPr/>
        </p:nvSpPr>
        <p:spPr>
          <a:xfrm>
            <a:off x="693285" y="719617"/>
            <a:ext cx="4747005" cy="6093976"/>
          </a:xfrm>
          <a:prstGeom prst="rect">
            <a:avLst/>
          </a:prstGeom>
        </p:spPr>
        <p:txBody>
          <a:bodyPr wrap="square">
            <a:spAutoFit/>
          </a:bodyPr>
          <a:lstStyle/>
          <a:p>
            <a:pPr lvl="0">
              <a:spcBef>
                <a:spcPts val="300"/>
              </a:spcBef>
              <a:defRPr/>
            </a:pPr>
            <a:r>
              <a:rPr lang="en-US" sz="1600" b="1" dirty="0">
                <a:solidFill>
                  <a:srgbClr val="022A3A"/>
                </a:solidFill>
                <a:latin typeface="Cambria" pitchFamily="18" charset="0"/>
              </a:rPr>
              <a:t>Gil Quiniones, Chair</a:t>
            </a:r>
            <a:br>
              <a:rPr lang="en-US" sz="1300" dirty="0">
                <a:solidFill>
                  <a:srgbClr val="051920"/>
                </a:solidFill>
                <a:latin typeface="Cambria" pitchFamily="18" charset="0"/>
              </a:rPr>
            </a:br>
            <a:r>
              <a:rPr lang="en-US" sz="1200" b="1" i="1" dirty="0">
                <a:solidFill>
                  <a:srgbClr val="707C7C"/>
                </a:solidFill>
                <a:latin typeface="Cambria" pitchFamily="18" charset="0"/>
              </a:rPr>
              <a:t>CEO, </a:t>
            </a:r>
            <a:r>
              <a:rPr lang="en-US" sz="1200" b="1" i="1" dirty="0" err="1">
                <a:solidFill>
                  <a:srgbClr val="707C7C"/>
                </a:solidFill>
                <a:latin typeface="Cambria" pitchFamily="18" charset="0"/>
              </a:rPr>
              <a:t>ComEd</a:t>
            </a:r>
            <a:endParaRPr lang="en-US" sz="1200" dirty="0">
              <a:solidFill>
                <a:srgbClr val="051920"/>
              </a:solidFill>
              <a:latin typeface="Cambria" pitchFamily="18" charset="0"/>
            </a:endParaRPr>
          </a:p>
          <a:p>
            <a:pPr lvl="0">
              <a:spcBef>
                <a:spcPts val="300"/>
              </a:spcBef>
              <a:defRPr/>
            </a:pPr>
            <a:r>
              <a:rPr lang="en-US" sz="1600" b="1" dirty="0">
                <a:solidFill>
                  <a:srgbClr val="022A3A"/>
                </a:solidFill>
                <a:latin typeface="Cambria" pitchFamily="18" charset="0"/>
              </a:rPr>
              <a:t>Lisa Barton,  Vice Chair</a:t>
            </a:r>
            <a:br>
              <a:rPr lang="en-US" sz="1300" dirty="0">
                <a:solidFill>
                  <a:srgbClr val="051920"/>
                </a:solidFill>
                <a:latin typeface="Cambria" pitchFamily="18" charset="0"/>
              </a:rPr>
            </a:br>
            <a:r>
              <a:rPr lang="en-US" sz="1200" b="1" i="1" dirty="0">
                <a:solidFill>
                  <a:srgbClr val="707C7C"/>
                </a:solidFill>
                <a:latin typeface="Cambria" pitchFamily="18" charset="0"/>
              </a:rPr>
              <a:t>Executive Vice President and Chief Operating Officer, American Electric Power (AEP)</a:t>
            </a:r>
          </a:p>
          <a:p>
            <a:pPr>
              <a:spcBef>
                <a:spcPts val="300"/>
              </a:spcBef>
              <a:defRPr/>
            </a:pPr>
            <a:r>
              <a:rPr lang="en-US" sz="1600" b="1" dirty="0">
                <a:solidFill>
                  <a:srgbClr val="022A3A"/>
                </a:solidFill>
                <a:latin typeface="Cambria" pitchFamily="18" charset="0"/>
              </a:rPr>
              <a:t>Larry Bekkedahl,  Director</a:t>
            </a:r>
            <a:br>
              <a:rPr lang="en-US" sz="1300" dirty="0">
                <a:solidFill>
                  <a:srgbClr val="051920"/>
                </a:solidFill>
                <a:latin typeface="Cambria" pitchFamily="18" charset="0"/>
              </a:rPr>
            </a:br>
            <a:r>
              <a:rPr lang="en-US" sz="1200" b="1" i="1" dirty="0">
                <a:solidFill>
                  <a:srgbClr val="707C7C"/>
                </a:solidFill>
                <a:latin typeface="Cambria" pitchFamily="18" charset="0"/>
              </a:rPr>
              <a:t>Vice President of Grid Architecture, Integration &amp; System Operations, Portland General Electric (PGE)</a:t>
            </a:r>
          </a:p>
          <a:p>
            <a:pPr>
              <a:spcBef>
                <a:spcPts val="300"/>
              </a:spcBef>
              <a:defRPr/>
            </a:pPr>
            <a:r>
              <a:rPr lang="en-US" sz="1600" b="1" dirty="0">
                <a:solidFill>
                  <a:srgbClr val="022A3A"/>
                </a:solidFill>
                <a:latin typeface="Cambria" pitchFamily="18" charset="0"/>
              </a:rPr>
              <a:t>Steve Callahan, Director</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Executive Vice President, </a:t>
            </a:r>
            <a:r>
              <a:rPr kumimoji="0" lang="en-US" sz="1200" b="1" i="1" u="none" strike="noStrike" kern="1200" cap="none" spc="0" normalizeH="0" baseline="0" noProof="0" dirty="0" err="1">
                <a:ln>
                  <a:noFill/>
                </a:ln>
                <a:solidFill>
                  <a:srgbClr val="707C7C"/>
                </a:solidFill>
                <a:effectLst/>
                <a:uLnTx/>
                <a:uFillTx/>
                <a:latin typeface="Cambria" pitchFamily="18" charset="0"/>
                <a:ea typeface="+mn-ea"/>
                <a:cs typeface="+mn-cs"/>
              </a:rPr>
              <a:t>GridBright</a:t>
            </a:r>
            <a:endPar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endParaRPr>
          </a:p>
          <a:p>
            <a:pPr>
              <a:spcBef>
                <a:spcPts val="300"/>
              </a:spcBef>
              <a:defRPr/>
            </a:pPr>
            <a:r>
              <a:rPr lang="en-US" sz="1600" b="1" dirty="0">
                <a:solidFill>
                  <a:srgbClr val="022A3A"/>
                </a:solidFill>
                <a:latin typeface="Cambria" pitchFamily="18" charset="0"/>
              </a:rPr>
              <a:t>Connie Carden, Director </a:t>
            </a:r>
            <a:br>
              <a:rPr lang="en-US" sz="1600" b="1" dirty="0">
                <a:solidFill>
                  <a:srgbClr val="022A3A"/>
                </a:solidFill>
                <a:latin typeface="Cambria" pitchFamily="18" charset="0"/>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Managing Director - Energy and Utilities Vertical, EY</a:t>
            </a:r>
            <a:endParaRPr lang="en-US" sz="1600" b="1" dirty="0">
              <a:solidFill>
                <a:srgbClr val="022A3A"/>
              </a:solidFill>
              <a:latin typeface="Cambria" pitchFamily="18" charset="0"/>
            </a:endParaRPr>
          </a:p>
          <a:p>
            <a:pPr lvl="0">
              <a:spcBef>
                <a:spcPts val="300"/>
              </a:spcBef>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Neil Gerber, Director</a:t>
            </a:r>
            <a:br>
              <a:rPr kumimoji="0" lang="en-US" sz="1200" b="1"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Industry Executive Director, Utilities, Oracle</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Chris Guttman-McCabe, Director</a:t>
            </a:r>
            <a:br>
              <a:rPr kumimoji="0" lang="en-US" sz="1200" b="1"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Chief Regulatory and Communications Officer, </a:t>
            </a:r>
            <a:r>
              <a:rPr kumimoji="0" lang="en-US" sz="1200" b="1" i="1" u="none" strike="noStrike" kern="1200" cap="none" spc="0" normalizeH="0" baseline="0" noProof="0" dirty="0" err="1">
                <a:ln>
                  <a:noFill/>
                </a:ln>
                <a:solidFill>
                  <a:srgbClr val="707C7C"/>
                </a:solidFill>
                <a:effectLst/>
                <a:uLnTx/>
                <a:uFillTx/>
                <a:latin typeface="Cambria" pitchFamily="18" charset="0"/>
                <a:ea typeface="+mn-ea"/>
                <a:cs typeface="+mn-cs"/>
              </a:rPr>
              <a:t>Anterix</a:t>
            </a:r>
            <a:endPar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endParaRPr>
          </a:p>
          <a:p>
            <a:pPr lvl="0">
              <a:spcBef>
                <a:spcPts val="300"/>
              </a:spcBef>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John Haysbert, Director</a:t>
            </a:r>
            <a:br>
              <a:rPr kumimoji="0" lang="en-US" sz="1200" b="1"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Vice President, Government and Institutional Relations, Hitachi ABB Power Grids</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Giri Iyer, Director</a:t>
            </a:r>
            <a:br>
              <a:rPr kumimoji="0" lang="en-US" sz="1200" b="1"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Vice President, Business Development, Sentient Energy</a:t>
            </a:r>
            <a:endPar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endParaRPr>
          </a:p>
          <a:p>
            <a:pPr lvl="0">
              <a:spcBef>
                <a:spcPts val="300"/>
              </a:spcBef>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Katie Jereza, Director</a:t>
            </a:r>
            <a:br>
              <a:rPr kumimoji="0" lang="en-US" sz="1200" b="1"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Vice President of External Relations and Communications, EPRI</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Kerrick Johnson, Director</a:t>
            </a:r>
            <a:br>
              <a:rPr kumimoji="0" lang="en-US" sz="1200" b="1"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Vice President Strategic Innovation, VELCO</a:t>
            </a:r>
            <a:endPar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endParaRPr>
          </a:p>
          <a:p>
            <a:pPr lvl="0">
              <a:spcBef>
                <a:spcPts val="300"/>
              </a:spcBef>
              <a:defRPr/>
            </a:pPr>
            <a:endPar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endParaRPr>
          </a:p>
        </p:txBody>
      </p:sp>
      <p:sp>
        <p:nvSpPr>
          <p:cNvPr id="11" name="Rectangle 10">
            <a:extLst>
              <a:ext uri="{FF2B5EF4-FFF2-40B4-BE49-F238E27FC236}">
                <a16:creationId xmlns:a16="http://schemas.microsoft.com/office/drawing/2014/main" id="{AE3CEFC2-57E5-42B1-B9B4-9787F6358CC0}"/>
              </a:ext>
            </a:extLst>
          </p:cNvPr>
          <p:cNvSpPr/>
          <p:nvPr/>
        </p:nvSpPr>
        <p:spPr>
          <a:xfrm>
            <a:off x="5626157" y="719617"/>
            <a:ext cx="4966855" cy="6440225"/>
          </a:xfrm>
          <a:prstGeom prst="rect">
            <a:avLst/>
          </a:prstGeom>
        </p:spPr>
        <p:txBody>
          <a:bodyPr wrap="square">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Lee Krevat, Director</a:t>
            </a:r>
            <a:br>
              <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Founder and CEO, Krevat Energy Solutions</a:t>
            </a:r>
          </a:p>
          <a:p>
            <a:pPr lvl="0">
              <a:spcBef>
                <a:spcPts val="300"/>
              </a:spcBef>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Jay Lasseter, Director</a:t>
            </a:r>
            <a:br>
              <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Senior Vice President Industry + Growth, Landis + </a:t>
            </a:r>
            <a:r>
              <a:rPr kumimoji="0" lang="en-US" sz="1200" b="1" i="1" u="none" strike="noStrike" kern="1200" cap="none" spc="0" normalizeH="0" baseline="0" noProof="0" dirty="0" err="1">
                <a:ln>
                  <a:noFill/>
                </a:ln>
                <a:solidFill>
                  <a:srgbClr val="707C7C"/>
                </a:solidFill>
                <a:effectLst/>
                <a:uLnTx/>
                <a:uFillTx/>
                <a:latin typeface="Cambria" pitchFamily="18" charset="0"/>
                <a:ea typeface="+mn-ea"/>
                <a:cs typeface="+mn-cs"/>
              </a:rPr>
              <a:t>Gyr</a:t>
            </a: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 </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Peter </a:t>
            </a:r>
            <a:r>
              <a:rPr kumimoji="0" lang="en-US" sz="1600" b="1" i="0" u="none" strike="noStrike" kern="1200" cap="none" spc="0" normalizeH="0" baseline="0" noProof="0" dirty="0" err="1">
                <a:ln>
                  <a:noFill/>
                </a:ln>
                <a:solidFill>
                  <a:srgbClr val="022A3A"/>
                </a:solidFill>
                <a:effectLst/>
                <a:uLnTx/>
                <a:uFillTx/>
                <a:latin typeface="Cambria" pitchFamily="18" charset="0"/>
                <a:ea typeface="+mn-ea"/>
                <a:cs typeface="+mn-cs"/>
              </a:rPr>
              <a:t>Muhoro</a:t>
            </a: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 Director</a:t>
            </a:r>
            <a:br>
              <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Chief Strategy, Technology &amp; Innovation Officer, Rappahannock Electric Cooperative</a:t>
            </a:r>
          </a:p>
          <a:p>
            <a:pPr lvl="0">
              <a:spcBef>
                <a:spcPts val="300"/>
              </a:spcBef>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Dan Pfeiffer, Director</a:t>
            </a:r>
            <a:br>
              <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Vice President of Government Affairs, </a:t>
            </a:r>
            <a:r>
              <a:rPr kumimoji="0" lang="en-US" sz="1200" b="1" i="1" u="none" strike="noStrike" kern="1200" cap="none" spc="0" normalizeH="0" baseline="0" noProof="0" dirty="0" err="1">
                <a:ln>
                  <a:noFill/>
                </a:ln>
                <a:solidFill>
                  <a:srgbClr val="707C7C"/>
                </a:solidFill>
                <a:effectLst/>
                <a:uLnTx/>
                <a:uFillTx/>
                <a:latin typeface="Cambria" pitchFamily="18" charset="0"/>
                <a:ea typeface="+mn-ea"/>
                <a:cs typeface="+mn-cs"/>
              </a:rPr>
              <a:t>Itron</a:t>
            </a:r>
            <a:endParaRPr lang="en-US" sz="1200" dirty="0">
              <a:solidFill>
                <a:srgbClr val="051920"/>
              </a:solidFill>
              <a:latin typeface="Cambria" pitchFamily="18" charset="0"/>
            </a:endParaRPr>
          </a:p>
          <a:p>
            <a:pPr lvl="0">
              <a:spcBef>
                <a:spcPts val="300"/>
              </a:spcBef>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Randy Pryor, Director</a:t>
            </a:r>
            <a:br>
              <a:rPr kumimoji="0" lang="en-US" sz="1300" b="1" i="0" u="none" strike="noStrike" kern="1200" cap="none" spc="0" normalizeH="0" baseline="0" noProof="0" dirty="0">
                <a:ln>
                  <a:noFill/>
                </a:ln>
                <a:solidFill>
                  <a:srgbClr val="598F7C"/>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Vice President, Distribution Projects and Grid Modernization, CenterPoint Energy</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Mahesh </a:t>
            </a:r>
            <a:r>
              <a:rPr kumimoji="0" lang="en-US" sz="1600" b="1" i="0" u="none" strike="noStrike" kern="1200" cap="none" spc="0" normalizeH="0" baseline="0" noProof="0" dirty="0" err="1">
                <a:ln>
                  <a:noFill/>
                </a:ln>
                <a:solidFill>
                  <a:srgbClr val="022A3A"/>
                </a:solidFill>
                <a:effectLst/>
                <a:uLnTx/>
                <a:uFillTx/>
                <a:latin typeface="Cambria" pitchFamily="18" charset="0"/>
                <a:ea typeface="+mn-ea"/>
                <a:cs typeface="+mn-cs"/>
              </a:rPr>
              <a:t>Sudhakaran</a:t>
            </a: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 Director</a:t>
            </a:r>
            <a:br>
              <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rPr>
            </a:b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General Manager, IBM Energy, Environment &amp; Utilities, IBM</a:t>
            </a:r>
          </a:p>
          <a:p>
            <a:pPr lvl="0">
              <a:spcBef>
                <a:spcPts val="300"/>
              </a:spcBef>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Michele Tihami, Director</a:t>
            </a:r>
            <a:br>
              <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rPr>
            </a:br>
            <a:r>
              <a:rPr lang="en-US" sz="1200" b="1" i="1" dirty="0">
                <a:solidFill>
                  <a:srgbClr val="707C7C"/>
                </a:solidFill>
                <a:latin typeface="Cambria" pitchFamily="18" charset="0"/>
              </a:rPr>
              <a:t>Chief Revenue Officer, </a:t>
            </a:r>
            <a:r>
              <a:rPr lang="en-US" sz="1200" b="1" i="1" dirty="0" err="1">
                <a:solidFill>
                  <a:srgbClr val="707C7C"/>
                </a:solidFill>
                <a:latin typeface="Cambria" pitchFamily="18" charset="0"/>
              </a:rPr>
              <a:t>Electriq</a:t>
            </a:r>
            <a:r>
              <a:rPr lang="en-US" sz="1200" b="1" i="1" dirty="0">
                <a:solidFill>
                  <a:srgbClr val="707C7C"/>
                </a:solidFill>
                <a:latin typeface="Cambria" pitchFamily="18" charset="0"/>
              </a:rPr>
              <a:t> Power</a:t>
            </a:r>
            <a:endPar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endParaRPr>
          </a:p>
          <a:p>
            <a:pPr>
              <a:spcBef>
                <a:spcPts val="300"/>
              </a:spcBef>
              <a:defRPr/>
            </a:pPr>
            <a:r>
              <a:rPr lang="en-US" sz="1600" b="1" dirty="0">
                <a:solidFill>
                  <a:srgbClr val="022A3A"/>
                </a:solidFill>
                <a:latin typeface="Cambria" pitchFamily="18" charset="0"/>
              </a:rPr>
              <a:t>Wade Troxell, Director</a:t>
            </a:r>
            <a:br>
              <a:rPr lang="en-US" sz="1200" dirty="0">
                <a:solidFill>
                  <a:srgbClr val="051920"/>
                </a:solidFill>
                <a:latin typeface="Cambria" pitchFamily="18" charset="0"/>
              </a:rPr>
            </a:br>
            <a:r>
              <a:rPr lang="en-US" sz="1200" b="1" i="1" dirty="0">
                <a:solidFill>
                  <a:srgbClr val="707C7C"/>
                </a:solidFill>
                <a:latin typeface="Cambria" pitchFamily="18" charset="0"/>
              </a:rPr>
              <a:t>Board Member, Platte River Power Authority</a:t>
            </a:r>
          </a:p>
          <a:p>
            <a:pPr>
              <a:spcBef>
                <a:spcPts val="300"/>
              </a:spcBef>
              <a:defRPr/>
            </a:pPr>
            <a:r>
              <a:rPr lang="en-US" sz="1600" b="1" dirty="0">
                <a:solidFill>
                  <a:srgbClr val="022A3A"/>
                </a:solidFill>
                <a:latin typeface="Cambria" pitchFamily="18" charset="0"/>
              </a:rPr>
              <a:t>Robert Wilhite, Director</a:t>
            </a:r>
            <a:br>
              <a:rPr lang="en-US" sz="1200" dirty="0">
                <a:solidFill>
                  <a:srgbClr val="051920"/>
                </a:solidFill>
                <a:latin typeface="Cambria" pitchFamily="18" charset="0"/>
              </a:rPr>
            </a:br>
            <a:r>
              <a:rPr lang="en-US" sz="1200" b="1" i="1" dirty="0">
                <a:solidFill>
                  <a:srgbClr val="707C7C"/>
                </a:solidFill>
                <a:latin typeface="Cambria" pitchFamily="18" charset="0"/>
              </a:rPr>
              <a:t>Senior Vice President and Director, Global Distributed Energy, Black &amp; Veatch</a:t>
            </a:r>
          </a:p>
          <a:p>
            <a:pPr>
              <a:spcBef>
                <a:spcPts val="300"/>
              </a:spcBef>
              <a:defRPr/>
            </a:pPr>
            <a:r>
              <a:rPr lang="en-US" sz="1600" b="1" dirty="0">
                <a:solidFill>
                  <a:srgbClr val="022A3A"/>
                </a:solidFill>
                <a:latin typeface="Cambria" pitchFamily="18" charset="0"/>
              </a:rPr>
              <a:t>Joshua Wong, Director</a:t>
            </a:r>
            <a:br>
              <a:rPr lang="en-US" sz="1200" dirty="0">
                <a:solidFill>
                  <a:srgbClr val="051920"/>
                </a:solidFill>
                <a:latin typeface="Cambria" pitchFamily="18" charset="0"/>
              </a:rPr>
            </a:br>
            <a:r>
              <a:rPr lang="en-US" sz="1200" b="1" i="1" dirty="0">
                <a:solidFill>
                  <a:srgbClr val="707C7C"/>
                </a:solidFill>
                <a:latin typeface="Cambria" pitchFamily="18" charset="0"/>
              </a:rPr>
              <a:t>CEO, Opus One Solutions </a:t>
            </a:r>
          </a:p>
          <a:p>
            <a:pPr lvl="0">
              <a:spcBef>
                <a:spcPts val="300"/>
              </a:spcBef>
              <a:defRPr/>
            </a:pPr>
            <a:r>
              <a:rPr kumimoji="0" lang="en-US" sz="1600" b="1" i="0" u="none" strike="noStrike" kern="1200" cap="none" spc="0" normalizeH="0" baseline="0" noProof="0" dirty="0">
                <a:ln>
                  <a:noFill/>
                </a:ln>
                <a:solidFill>
                  <a:srgbClr val="022A3A"/>
                </a:solidFill>
                <a:effectLst/>
                <a:uLnTx/>
                <a:uFillTx/>
                <a:latin typeface="Cambria" pitchFamily="18" charset="0"/>
                <a:ea typeface="+mn-ea"/>
                <a:cs typeface="+mn-cs"/>
              </a:rPr>
              <a:t>Rudy Wynter, Director</a:t>
            </a:r>
          </a:p>
          <a:p>
            <a:pPr lvl="0">
              <a:spcBef>
                <a:spcPts val="300"/>
              </a:spcBef>
              <a:defRPr/>
            </a:pPr>
            <a:r>
              <a:rPr kumimoji="0" lang="en-US" sz="1200" b="1" i="1" u="none" strike="noStrike" kern="1200" cap="none" spc="0" normalizeH="0" baseline="0" noProof="0" dirty="0">
                <a:ln>
                  <a:noFill/>
                </a:ln>
                <a:solidFill>
                  <a:srgbClr val="707C7C"/>
                </a:solidFill>
                <a:effectLst/>
                <a:uLnTx/>
                <a:uFillTx/>
                <a:latin typeface="Cambria" pitchFamily="18" charset="0"/>
                <a:ea typeface="+mn-ea"/>
                <a:cs typeface="+mn-cs"/>
              </a:rPr>
              <a:t>President, National Grid NY</a:t>
            </a:r>
            <a:endPar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en-US" sz="1200" b="0" i="0" u="none" strike="noStrike" kern="1200" cap="none" spc="0" normalizeH="0" baseline="0" noProof="0" dirty="0">
              <a:ln>
                <a:noFill/>
              </a:ln>
              <a:solidFill>
                <a:srgbClr val="051920"/>
              </a:solidFill>
              <a:effectLst/>
              <a:uLnTx/>
              <a:uFillTx/>
              <a:latin typeface="Cambria" pitchFamily="18" charset="0"/>
              <a:ea typeface="+mn-ea"/>
              <a:cs typeface="+mn-cs"/>
            </a:endParaRPr>
          </a:p>
        </p:txBody>
      </p:sp>
    </p:spTree>
    <p:extLst>
      <p:ext uri="{BB962C8B-B14F-4D97-AF65-F5344CB8AC3E}">
        <p14:creationId xmlns:p14="http://schemas.microsoft.com/office/powerpoint/2010/main" val="3327012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C1577-13BF-4FE4-9194-67E8C1EADDE9}"/>
              </a:ext>
            </a:extLst>
          </p:cNvPr>
          <p:cNvSpPr>
            <a:spLocks noGrp="1"/>
          </p:cNvSpPr>
          <p:nvPr>
            <p:ph type="title"/>
          </p:nvPr>
        </p:nvSpPr>
        <p:spPr>
          <a:xfrm>
            <a:off x="266816" y="440422"/>
            <a:ext cx="10650823" cy="2046914"/>
          </a:xfrm>
        </p:spPr>
        <p:txBody>
          <a:bodyPr/>
          <a:lstStyle/>
          <a:p>
            <a:pPr algn="ctr"/>
            <a:r>
              <a:rPr lang="en-US" sz="3600" b="1" dirty="0"/>
              <a:t>2022 Priority Initiative:</a:t>
            </a:r>
            <a:br>
              <a:rPr lang="en-US" sz="3600" b="1" dirty="0"/>
            </a:br>
            <a:r>
              <a:rPr lang="en-US" sz="3600" b="1" dirty="0"/>
              <a:t>Grid Investments through the Implementation of the Infrastructure Investment and Jobs Act (IIJA)</a:t>
            </a:r>
            <a:br>
              <a:rPr lang="en-US" sz="3600" b="1" dirty="0"/>
            </a:br>
            <a:endParaRPr lang="en-US" sz="3600" dirty="0">
              <a:solidFill>
                <a:srgbClr val="FDAF13"/>
              </a:solidFill>
            </a:endParaRPr>
          </a:p>
        </p:txBody>
      </p:sp>
      <p:sp>
        <p:nvSpPr>
          <p:cNvPr id="3" name="Content Placeholder 2">
            <a:extLst>
              <a:ext uri="{FF2B5EF4-FFF2-40B4-BE49-F238E27FC236}">
                <a16:creationId xmlns:a16="http://schemas.microsoft.com/office/drawing/2014/main" id="{E3114EFD-4306-439B-B467-CC7C45210D89}"/>
              </a:ext>
            </a:extLst>
          </p:cNvPr>
          <p:cNvSpPr>
            <a:spLocks noGrp="1"/>
          </p:cNvSpPr>
          <p:nvPr>
            <p:ph idx="1"/>
          </p:nvPr>
        </p:nvSpPr>
        <p:spPr>
          <a:xfrm>
            <a:off x="428337" y="2691617"/>
            <a:ext cx="10160000" cy="3725961"/>
          </a:xfrm>
        </p:spPr>
        <p:txBody>
          <a:bodyPr>
            <a:normAutofit fontScale="62500" lnSpcReduction="20000"/>
          </a:bodyPr>
          <a:lstStyle/>
          <a:p>
            <a:pPr marL="0" marR="0" lvl="0" indent="0">
              <a:lnSpc>
                <a:spcPct val="120000"/>
              </a:lnSpc>
              <a:spcBef>
                <a:spcPts val="0"/>
              </a:spcBef>
              <a:buNone/>
            </a:pPr>
            <a:r>
              <a:rPr lang="en-US" sz="3800" b="1" dirty="0">
                <a:latin typeface="Cambria" panose="02040503050406030204" pitchFamily="18" charset="0"/>
                <a:ea typeface="Cambria" panose="02040503050406030204" pitchFamily="18" charset="0"/>
                <a:cs typeface="Times New Roman" panose="02020603050405020304" pitchFamily="18" charset="0"/>
              </a:rPr>
              <a:t>Engaging with Federal and State agencies as they develop funding strategies</a:t>
            </a:r>
          </a:p>
          <a:p>
            <a:pPr marL="868680" lvl="1" indent="-571500">
              <a:lnSpc>
                <a:spcPct val="120000"/>
              </a:lnSpc>
              <a:spcBef>
                <a:spcPts val="0"/>
              </a:spcBef>
            </a:pPr>
            <a:r>
              <a:rPr lang="en-US" sz="3200" dirty="0">
                <a:latin typeface="Cambria" panose="02040503050406030204" pitchFamily="18" charset="0"/>
                <a:ea typeface="Cambria" panose="02040503050406030204" pitchFamily="18" charset="0"/>
                <a:cs typeface="Times New Roman" panose="02020603050405020304" pitchFamily="18" charset="0"/>
              </a:rPr>
              <a:t>Department of Energy (DOE), Department of Transportation (DOT), National Telecommunications and Information Administration (NTIA)</a:t>
            </a:r>
          </a:p>
          <a:p>
            <a:pPr marL="868680" lvl="1" indent="-571500">
              <a:lnSpc>
                <a:spcPct val="120000"/>
              </a:lnSpc>
              <a:spcBef>
                <a:spcPts val="0"/>
              </a:spcBef>
            </a:pPr>
            <a:r>
              <a:rPr lang="en-US" sz="3200" dirty="0">
                <a:latin typeface="Cambria" panose="02040503050406030204" pitchFamily="18" charset="0"/>
                <a:ea typeface="Cambria" panose="02040503050406030204" pitchFamily="18" charset="0"/>
                <a:cs typeface="Times New Roman" panose="02020603050405020304" pitchFamily="18" charset="0"/>
              </a:rPr>
              <a:t>Working group responses to RFIs, NOIs, FOAs, </a:t>
            </a:r>
            <a:r>
              <a:rPr lang="en-US" sz="3200" dirty="0" err="1">
                <a:latin typeface="Cambria" panose="02040503050406030204" pitchFamily="18" charset="0"/>
                <a:ea typeface="Cambria" panose="02040503050406030204" pitchFamily="18" charset="0"/>
                <a:cs typeface="Times New Roman" panose="02020603050405020304" pitchFamily="18" charset="0"/>
              </a:rPr>
              <a:t>etc</a:t>
            </a:r>
            <a:r>
              <a:rPr lang="en-US" sz="3200" dirty="0">
                <a:latin typeface="Cambria" panose="02040503050406030204" pitchFamily="18" charset="0"/>
                <a:ea typeface="Cambria" panose="02040503050406030204" pitchFamily="18" charset="0"/>
                <a:cs typeface="Times New Roman" panose="02020603050405020304" pitchFamily="18" charset="0"/>
              </a:rPr>
              <a:t>…</a:t>
            </a:r>
          </a:p>
          <a:p>
            <a:pPr marL="868680" lvl="1" indent="-571500">
              <a:lnSpc>
                <a:spcPct val="120000"/>
              </a:lnSpc>
              <a:spcBef>
                <a:spcPts val="0"/>
              </a:spcBef>
            </a:pPr>
            <a:r>
              <a:rPr lang="en-US" sz="3200" dirty="0">
                <a:latin typeface="Cambria" panose="02040503050406030204" pitchFamily="18" charset="0"/>
                <a:ea typeface="Cambria" panose="02040503050406030204" pitchFamily="18" charset="0"/>
                <a:cs typeface="Times New Roman" panose="02020603050405020304" pitchFamily="18" charset="0"/>
              </a:rPr>
              <a:t>Highlighting thought leadership of members</a:t>
            </a:r>
          </a:p>
          <a:p>
            <a:pPr marL="0" indent="0">
              <a:lnSpc>
                <a:spcPct val="120000"/>
              </a:lnSpc>
              <a:spcBef>
                <a:spcPts val="0"/>
              </a:spcBef>
              <a:buNone/>
            </a:pPr>
            <a:endParaRPr lang="en-US" sz="3800" b="1" dirty="0">
              <a:latin typeface="Cambria" panose="02040503050406030204" pitchFamily="18" charset="0"/>
              <a:ea typeface="Cambria" panose="02040503050406030204" pitchFamily="18" charset="0"/>
              <a:cs typeface="Times New Roman" panose="02020603050405020304" pitchFamily="18" charset="0"/>
            </a:endParaRPr>
          </a:p>
          <a:p>
            <a:pPr marL="0" indent="0">
              <a:lnSpc>
                <a:spcPct val="120000"/>
              </a:lnSpc>
              <a:spcBef>
                <a:spcPts val="0"/>
              </a:spcBef>
              <a:buNone/>
            </a:pPr>
            <a:r>
              <a:rPr lang="en-US" sz="3800" b="1" dirty="0">
                <a:latin typeface="Cambria" panose="02040503050406030204" pitchFamily="18" charset="0"/>
                <a:ea typeface="Cambria" panose="02040503050406030204" pitchFamily="18" charset="0"/>
                <a:cs typeface="Times New Roman" panose="02020603050405020304" pitchFamily="18" charset="0"/>
              </a:rPr>
              <a:t>Deepen interaction with organizations representing state officials</a:t>
            </a:r>
          </a:p>
          <a:p>
            <a:pPr marL="754380" lvl="1" indent="-457200">
              <a:lnSpc>
                <a:spcPct val="120000"/>
              </a:lnSpc>
              <a:spcBef>
                <a:spcPts val="0"/>
              </a:spcBef>
            </a:pPr>
            <a:r>
              <a:rPr lang="en-US" sz="3000" dirty="0">
                <a:latin typeface="Cambria" panose="02040503050406030204" pitchFamily="18" charset="0"/>
                <a:ea typeface="Cambria" panose="02040503050406030204" pitchFamily="18" charset="0"/>
                <a:cs typeface="Times New Roman" panose="02020603050405020304" pitchFamily="18" charset="0"/>
              </a:rPr>
              <a:t>Workshops with and presentations to National Association of State Energy Officials (NASEO) and the National Association of Regulatory Utility Commissioners (NARUC).</a:t>
            </a:r>
            <a:br>
              <a:rPr lang="en-US" sz="3000" dirty="0">
                <a:latin typeface="Cambria" panose="02040503050406030204" pitchFamily="18" charset="0"/>
                <a:ea typeface="Cambria" panose="02040503050406030204" pitchFamily="18" charset="0"/>
                <a:cs typeface="Times New Roman" panose="02020603050405020304" pitchFamily="18" charset="0"/>
              </a:rPr>
            </a:br>
            <a:br>
              <a:rPr lang="en-US" sz="4000" dirty="0">
                <a:latin typeface="+mj-lt"/>
                <a:cs typeface="Times New Roman" panose="02020603050405020304" pitchFamily="18" charset="0"/>
              </a:rPr>
            </a:br>
            <a:endParaRPr lang="en-US" sz="4000" dirty="0">
              <a:latin typeface="+mj-lt"/>
              <a:cs typeface="Times New Roman" panose="02020603050405020304" pitchFamily="18" charset="0"/>
            </a:endParaRPr>
          </a:p>
        </p:txBody>
      </p:sp>
    </p:spTree>
    <p:extLst>
      <p:ext uri="{BB962C8B-B14F-4D97-AF65-F5344CB8AC3E}">
        <p14:creationId xmlns:p14="http://schemas.microsoft.com/office/powerpoint/2010/main" val="3049569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74638"/>
            <a:ext cx="1016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spcAft>
                <a:spcPts val="600"/>
              </a:spcAft>
            </a:pPr>
            <a:r>
              <a:rPr lang="en-US" b="1" kern="1200" cap="none" spc="-100" baseline="0" dirty="0">
                <a:ln>
                  <a:noFill/>
                </a:ln>
                <a:effectLst/>
                <a:latin typeface="+mj-lt"/>
                <a:ea typeface="+mj-ea"/>
                <a:cs typeface="+mj-cs"/>
              </a:rPr>
              <a:t>Membership Value</a:t>
            </a:r>
          </a:p>
        </p:txBody>
      </p:sp>
      <p:sp>
        <p:nvSpPr>
          <p:cNvPr id="2" name="Content Placeholder 1"/>
          <p:cNvSpPr>
            <a:spLocks noGrp="1"/>
          </p:cNvSpPr>
          <p:nvPr>
            <p:ph sz="half" idx="1"/>
          </p:nvPr>
        </p:nvSpPr>
        <p:spPr>
          <a:xfrm>
            <a:off x="609600" y="1536192"/>
            <a:ext cx="4876800" cy="4590288"/>
          </a:xfrm>
        </p:spPr>
        <p:txBody>
          <a:bodyPr vert="horz" lIns="91440" tIns="45720" rIns="91440" bIns="45720" rtlCol="0">
            <a:normAutofit lnSpcReduction="10000"/>
          </a:bodyPr>
          <a:lstStyle/>
          <a:p>
            <a:pPr marL="0">
              <a:lnSpc>
                <a:spcPct val="90000"/>
              </a:lnSpc>
              <a:defRPr/>
            </a:pPr>
            <a:r>
              <a:rPr lang="en-US" sz="1800" dirty="0">
                <a:latin typeface="+mj-lt"/>
              </a:rPr>
              <a:t>The GridWise Alliance: </a:t>
            </a:r>
          </a:p>
          <a:p>
            <a:pPr marL="0">
              <a:lnSpc>
                <a:spcPct val="90000"/>
              </a:lnSpc>
              <a:defRPr/>
            </a:pPr>
            <a:endParaRPr lang="en-US" sz="1800" dirty="0">
              <a:latin typeface="+mj-lt"/>
            </a:endParaRPr>
          </a:p>
          <a:p>
            <a:pPr marL="627063">
              <a:lnSpc>
                <a:spcPct val="90000"/>
              </a:lnSpc>
              <a:defRPr/>
            </a:pPr>
            <a:r>
              <a:rPr lang="en-US" sz="1800" dirty="0">
                <a:latin typeface="+mj-lt"/>
              </a:rPr>
              <a:t>is a </a:t>
            </a:r>
            <a:r>
              <a:rPr lang="en-US" sz="1800" b="1" dirty="0">
                <a:solidFill>
                  <a:srgbClr val="598F7C"/>
                </a:solidFill>
                <a:latin typeface="+mj-lt"/>
              </a:rPr>
              <a:t>UNIQUE VOICE </a:t>
            </a:r>
            <a:r>
              <a:rPr lang="en-US" sz="1800" dirty="0">
                <a:latin typeface="+mj-lt"/>
              </a:rPr>
              <a:t>that drives impactful change</a:t>
            </a:r>
          </a:p>
          <a:p>
            <a:pPr marL="627063">
              <a:lnSpc>
                <a:spcPct val="90000"/>
              </a:lnSpc>
              <a:defRPr/>
            </a:pPr>
            <a:endParaRPr lang="en-US" sz="1800" dirty="0">
              <a:latin typeface="+mj-lt"/>
            </a:endParaRPr>
          </a:p>
          <a:p>
            <a:pPr marL="627063">
              <a:lnSpc>
                <a:spcPct val="90000"/>
              </a:lnSpc>
              <a:defRPr/>
            </a:pPr>
            <a:r>
              <a:rPr lang="en-US" sz="1800" b="1" dirty="0">
                <a:solidFill>
                  <a:srgbClr val="598F7C"/>
                </a:solidFill>
                <a:latin typeface="+mj-lt"/>
              </a:rPr>
              <a:t>INFORMS POLICY </a:t>
            </a:r>
            <a:r>
              <a:rPr lang="en-US" sz="1800" dirty="0">
                <a:latin typeface="+mj-lt"/>
              </a:rPr>
              <a:t>by amplifying members’ interests</a:t>
            </a:r>
          </a:p>
          <a:p>
            <a:pPr marL="627063">
              <a:lnSpc>
                <a:spcPct val="90000"/>
              </a:lnSpc>
              <a:defRPr/>
            </a:pPr>
            <a:endParaRPr lang="en-US" sz="1800" dirty="0">
              <a:latin typeface="+mj-lt"/>
            </a:endParaRPr>
          </a:p>
          <a:p>
            <a:pPr marL="627063">
              <a:lnSpc>
                <a:spcPct val="90000"/>
              </a:lnSpc>
              <a:defRPr/>
            </a:pPr>
            <a:r>
              <a:rPr lang="en-US" sz="1800" b="1" dirty="0">
                <a:solidFill>
                  <a:srgbClr val="598F7C"/>
                </a:solidFill>
                <a:latin typeface="+mj-lt"/>
              </a:rPr>
              <a:t>CONVENES</a:t>
            </a:r>
            <a:r>
              <a:rPr lang="en-US" sz="1800" dirty="0">
                <a:latin typeface="+mj-lt"/>
              </a:rPr>
              <a:t> industry thought leaders</a:t>
            </a:r>
          </a:p>
          <a:p>
            <a:pPr marL="627063">
              <a:lnSpc>
                <a:spcPct val="90000"/>
              </a:lnSpc>
              <a:defRPr/>
            </a:pPr>
            <a:endParaRPr lang="en-US" sz="1800" dirty="0">
              <a:latin typeface="+mj-lt"/>
            </a:endParaRPr>
          </a:p>
          <a:p>
            <a:pPr marL="627063">
              <a:lnSpc>
                <a:spcPct val="90000"/>
              </a:lnSpc>
              <a:defRPr/>
            </a:pPr>
            <a:r>
              <a:rPr lang="en-US" sz="1800" dirty="0">
                <a:latin typeface="+mj-lt"/>
              </a:rPr>
              <a:t>facilitates </a:t>
            </a:r>
            <a:r>
              <a:rPr lang="en-US" sz="1800" b="1" dirty="0">
                <a:solidFill>
                  <a:srgbClr val="598F7C"/>
                </a:solidFill>
                <a:latin typeface="+mj-lt"/>
              </a:rPr>
              <a:t>PEER-TO-PEER INFORMATION SHARING </a:t>
            </a:r>
            <a:r>
              <a:rPr lang="en-US" sz="1800" dirty="0">
                <a:latin typeface="+mj-lt"/>
              </a:rPr>
              <a:t>that shapes the nation’s grid modernization agenda</a:t>
            </a:r>
          </a:p>
          <a:p>
            <a:pPr marL="627063">
              <a:lnSpc>
                <a:spcPct val="90000"/>
              </a:lnSpc>
              <a:defRPr/>
            </a:pPr>
            <a:endParaRPr lang="en-US" sz="1800" dirty="0">
              <a:latin typeface="+mj-lt"/>
            </a:endParaRPr>
          </a:p>
          <a:p>
            <a:pPr marL="627063">
              <a:lnSpc>
                <a:spcPct val="90000"/>
              </a:lnSpc>
              <a:defRPr/>
            </a:pPr>
            <a:r>
              <a:rPr lang="en-US" sz="1800" b="1" dirty="0">
                <a:solidFill>
                  <a:srgbClr val="598F7C"/>
                </a:solidFill>
                <a:latin typeface="+mj-lt"/>
              </a:rPr>
              <a:t>HIGHLIGHTS MEMBERS</a:t>
            </a:r>
            <a:r>
              <a:rPr lang="en-US" sz="1800" dirty="0">
                <a:latin typeface="+mj-lt"/>
              </a:rPr>
              <a:t>’ work and showcases its positive impact to customers and to our country </a:t>
            </a:r>
          </a:p>
          <a:p>
            <a:pPr marL="0">
              <a:lnSpc>
                <a:spcPct val="90000"/>
              </a:lnSpc>
              <a:defRPr/>
            </a:pPr>
            <a:endParaRPr lang="en-US" sz="1800" dirty="0">
              <a:latin typeface="+mj-lt"/>
            </a:endParaRPr>
          </a:p>
        </p:txBody>
      </p:sp>
      <p:pic>
        <p:nvPicPr>
          <p:cNvPr id="8" name="Picture 7" descr="A group of people in a conference room&#10;&#10;Description automatically generated with medium confidence">
            <a:extLst>
              <a:ext uri="{FF2B5EF4-FFF2-40B4-BE49-F238E27FC236}">
                <a16:creationId xmlns:a16="http://schemas.microsoft.com/office/drawing/2014/main" id="{2FE0BCE0-CBBD-422B-A8F5-6DA31197D9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9057" y="2597974"/>
            <a:ext cx="4803777" cy="3602834"/>
          </a:xfrm>
          <a:prstGeom prst="rect">
            <a:avLst/>
          </a:prstGeom>
          <a:ln>
            <a:noFill/>
          </a:ln>
          <a:effectLst>
            <a:outerShdw blurRad="190500" algn="tl" rotWithShape="0">
              <a:srgbClr val="000000">
                <a:alpha val="70000"/>
              </a:srgbClr>
            </a:outerShdw>
          </a:effectLst>
        </p:spPr>
      </p:pic>
      <p:pic>
        <p:nvPicPr>
          <p:cNvPr id="15" name="Picture 14" descr="A group of women sitting on a bench&#10;&#10;Description automatically generated with medium confidence">
            <a:extLst>
              <a:ext uri="{FF2B5EF4-FFF2-40B4-BE49-F238E27FC236}">
                <a16:creationId xmlns:a16="http://schemas.microsoft.com/office/drawing/2014/main" id="{F60111DA-8ADE-4600-99F0-8EC50597B7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9023" y="286830"/>
            <a:ext cx="4803777" cy="360283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95476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3AC73-BDB9-4501-8C17-623F39B6D685}"/>
              </a:ext>
            </a:extLst>
          </p:cNvPr>
          <p:cNvSpPr>
            <a:spLocks noGrp="1"/>
          </p:cNvSpPr>
          <p:nvPr>
            <p:ph type="title"/>
          </p:nvPr>
        </p:nvSpPr>
        <p:spPr>
          <a:xfrm>
            <a:off x="716117" y="154855"/>
            <a:ext cx="10160000" cy="1143000"/>
          </a:xfrm>
        </p:spPr>
        <p:txBody>
          <a:bodyPr/>
          <a:lstStyle/>
          <a:p>
            <a:pPr algn="ctr"/>
            <a:r>
              <a:rPr lang="en-US" sz="4000" b="1" dirty="0"/>
              <a:t>Realizing Member Benefits in 2022</a:t>
            </a:r>
          </a:p>
        </p:txBody>
      </p:sp>
      <p:sp>
        <p:nvSpPr>
          <p:cNvPr id="3" name="Content Placeholder 2">
            <a:extLst>
              <a:ext uri="{FF2B5EF4-FFF2-40B4-BE49-F238E27FC236}">
                <a16:creationId xmlns:a16="http://schemas.microsoft.com/office/drawing/2014/main" id="{33E3EA1D-55C1-4D67-A57E-56812B65200B}"/>
              </a:ext>
            </a:extLst>
          </p:cNvPr>
          <p:cNvSpPr>
            <a:spLocks noGrp="1"/>
          </p:cNvSpPr>
          <p:nvPr>
            <p:ph idx="1"/>
          </p:nvPr>
        </p:nvSpPr>
        <p:spPr>
          <a:xfrm>
            <a:off x="363795" y="2143431"/>
            <a:ext cx="10864644" cy="4258969"/>
          </a:xfrm>
        </p:spPr>
        <p:txBody>
          <a:bodyPr numCol="5">
            <a:normAutofit lnSpcReduction="10000"/>
          </a:bodyPr>
          <a:lstStyle/>
          <a:p>
            <a:pPr marL="58738" indent="0" algn="ctr">
              <a:spcBef>
                <a:spcPts val="0"/>
              </a:spcBef>
              <a:buNone/>
            </a:pPr>
            <a:r>
              <a:rPr lang="en-US" sz="2000" b="1" dirty="0">
                <a:solidFill>
                  <a:srgbClr val="598F7C"/>
                </a:solidFill>
                <a:latin typeface="+mj-lt"/>
              </a:rPr>
              <a:t>Policy Council Meetings</a:t>
            </a:r>
          </a:p>
          <a:p>
            <a:pPr marL="114300" indent="0" algn="ctr">
              <a:buNone/>
            </a:pPr>
            <a:endParaRPr lang="en-US" sz="1800" dirty="0">
              <a:latin typeface="+mj-lt"/>
            </a:endParaRPr>
          </a:p>
          <a:p>
            <a:pPr marL="0" marR="0" indent="0" algn="ctr">
              <a:spcBef>
                <a:spcPts val="0"/>
              </a:spcBef>
              <a:spcAft>
                <a:spcPts val="600"/>
              </a:spcAft>
              <a:buNone/>
            </a:pPr>
            <a:endParaRPr lang="en-US" sz="1800" b="1" u="sng" dirty="0">
              <a:latin typeface="+mj-lt"/>
              <a:ea typeface="Calibri" panose="020F0502020204030204" pitchFamily="34" charset="0"/>
              <a:cs typeface="Times New Roman" panose="02020603050405020304" pitchFamily="18" charset="0"/>
            </a:endParaRPr>
          </a:p>
          <a:p>
            <a:pPr marL="0" indent="0" algn="ctr">
              <a:spcBef>
                <a:spcPts val="0"/>
              </a:spcBef>
              <a:spcAft>
                <a:spcPts val="600"/>
              </a:spcAft>
              <a:buNone/>
            </a:pPr>
            <a:r>
              <a:rPr lang="en-US" sz="1800" dirty="0">
                <a:effectLst/>
                <a:latin typeface="+mj-lt"/>
                <a:ea typeface="Calibri" panose="020F0502020204030204" pitchFamily="34" charset="0"/>
                <a:cs typeface="Times New Roman" panose="02020603050405020304" pitchFamily="18" charset="0"/>
              </a:rPr>
              <a:t>Quarterly themes, with deep dives into subtopics.  Responding to current policy trends and issues.</a:t>
            </a:r>
          </a:p>
          <a:p>
            <a:pPr marL="0" indent="0" algn="ctr">
              <a:spcBef>
                <a:spcPts val="0"/>
              </a:spcBef>
              <a:spcAft>
                <a:spcPts val="600"/>
              </a:spcAft>
              <a:buNone/>
            </a:pPr>
            <a:endParaRPr lang="en-US" sz="1800" b="1" u="sng" dirty="0">
              <a:latin typeface="+mj-lt"/>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1800" b="1" u="sng" dirty="0">
                <a:latin typeface="+mj-lt"/>
                <a:ea typeface="Calibri" panose="020F0502020204030204" pitchFamily="34" charset="0"/>
                <a:cs typeface="Times New Roman" panose="02020603050405020304" pitchFamily="18" charset="0"/>
              </a:rPr>
              <a:t>Q1 2022</a:t>
            </a:r>
          </a:p>
          <a:p>
            <a:pPr marL="0" marR="0" indent="0" algn="ctr">
              <a:spcBef>
                <a:spcPts val="0"/>
              </a:spcBef>
              <a:spcAft>
                <a:spcPts val="0"/>
              </a:spcAft>
              <a:buNone/>
            </a:pPr>
            <a:r>
              <a:rPr lang="en-US" sz="1800" dirty="0">
                <a:effectLst/>
                <a:latin typeface="+mj-lt"/>
                <a:ea typeface="Calibri" panose="020F0502020204030204" pitchFamily="34" charset="0"/>
                <a:cs typeface="Times New Roman" panose="02020603050405020304" pitchFamily="18" charset="0"/>
              </a:rPr>
              <a:t>Workforce</a:t>
            </a:r>
          </a:p>
          <a:p>
            <a:pPr marL="114300" indent="0" algn="ctr">
              <a:buNone/>
            </a:pPr>
            <a:endParaRPr lang="en-US" sz="2000" b="1" dirty="0">
              <a:solidFill>
                <a:srgbClr val="598F7C"/>
              </a:solidFill>
              <a:latin typeface="+mj-lt"/>
            </a:endParaRPr>
          </a:p>
          <a:p>
            <a:pPr marL="114300" indent="0" algn="ctr">
              <a:buNone/>
            </a:pPr>
            <a:r>
              <a:rPr lang="en-US" sz="2000" b="1" dirty="0">
                <a:solidFill>
                  <a:srgbClr val="598F7C"/>
                </a:solidFill>
                <a:latin typeface="+mj-lt"/>
              </a:rPr>
              <a:t>Technology Council Meetings</a:t>
            </a:r>
          </a:p>
          <a:p>
            <a:pPr marL="114300" indent="0" algn="ctr">
              <a:buNone/>
            </a:pPr>
            <a:endParaRPr lang="en-US" sz="2000" b="1" dirty="0">
              <a:solidFill>
                <a:srgbClr val="598F7C"/>
              </a:solidFill>
              <a:latin typeface="+mj-lt"/>
            </a:endParaRPr>
          </a:p>
          <a:p>
            <a:pPr marL="114300" indent="0" algn="ctr">
              <a:buNone/>
            </a:pPr>
            <a:endParaRPr lang="en-US" sz="1800" dirty="0">
              <a:latin typeface="+mj-lt"/>
            </a:endParaRPr>
          </a:p>
          <a:p>
            <a:pPr marL="0" indent="0" algn="ctr">
              <a:spcBef>
                <a:spcPts val="0"/>
              </a:spcBef>
              <a:spcAft>
                <a:spcPts val="600"/>
              </a:spcAft>
              <a:buNone/>
            </a:pPr>
            <a:r>
              <a:rPr lang="en-US" sz="1800" dirty="0">
                <a:effectLst/>
                <a:latin typeface="+mj-lt"/>
                <a:ea typeface="Calibri" panose="020F0502020204030204" pitchFamily="34" charset="0"/>
                <a:cs typeface="Times New Roman" panose="02020603050405020304" pitchFamily="18" charset="0"/>
              </a:rPr>
              <a:t>Supporting expansion of the GridWise Technology Portfolio.</a:t>
            </a:r>
          </a:p>
          <a:p>
            <a:pPr marL="0" indent="0" algn="ctr">
              <a:spcBef>
                <a:spcPts val="0"/>
              </a:spcBef>
              <a:spcAft>
                <a:spcPts val="600"/>
              </a:spcAft>
              <a:buNone/>
            </a:pPr>
            <a:endParaRPr lang="en-US" sz="1800" b="1" u="sng" dirty="0">
              <a:latin typeface="+mj-lt"/>
              <a:ea typeface="Calibri" panose="020F0502020204030204" pitchFamily="34" charset="0"/>
              <a:cs typeface="Times New Roman" panose="02020603050405020304" pitchFamily="18" charset="0"/>
            </a:endParaRPr>
          </a:p>
          <a:p>
            <a:pPr marL="0" indent="0" algn="ctr">
              <a:spcBef>
                <a:spcPts val="0"/>
              </a:spcBef>
              <a:spcAft>
                <a:spcPts val="600"/>
              </a:spcAft>
              <a:buNone/>
            </a:pPr>
            <a:endParaRPr lang="en-US" sz="1800" b="1" u="sng" dirty="0">
              <a:latin typeface="+mj-lt"/>
              <a:ea typeface="Calibri" panose="020F0502020204030204" pitchFamily="34" charset="0"/>
              <a:cs typeface="Times New Roman" panose="02020603050405020304" pitchFamily="18" charset="0"/>
            </a:endParaRPr>
          </a:p>
          <a:p>
            <a:pPr marL="0" indent="0" algn="ctr">
              <a:spcBef>
                <a:spcPts val="0"/>
              </a:spcBef>
              <a:spcAft>
                <a:spcPts val="600"/>
              </a:spcAft>
              <a:buNone/>
            </a:pPr>
            <a:endParaRPr lang="en-US" sz="1800" b="1" u="sng" dirty="0">
              <a:latin typeface="+mj-lt"/>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1800" b="1" u="sng" dirty="0">
                <a:latin typeface="+mj-lt"/>
                <a:ea typeface="Calibri" panose="020F0502020204030204" pitchFamily="34" charset="0"/>
                <a:cs typeface="Times New Roman" panose="02020603050405020304" pitchFamily="18" charset="0"/>
              </a:rPr>
              <a:t>Q1 2022</a:t>
            </a:r>
          </a:p>
          <a:p>
            <a:pPr marL="0" marR="0" indent="0" algn="ctr">
              <a:spcBef>
                <a:spcPts val="0"/>
              </a:spcBef>
              <a:spcAft>
                <a:spcPts val="0"/>
              </a:spcAft>
              <a:buNone/>
            </a:pPr>
            <a:r>
              <a:rPr lang="en-US" sz="1800" dirty="0">
                <a:latin typeface="+mj-lt"/>
                <a:ea typeface="Calibri" panose="020F0502020204030204" pitchFamily="34" charset="0"/>
                <a:cs typeface="Times New Roman" panose="02020603050405020304" pitchFamily="18" charset="0"/>
              </a:rPr>
              <a:t>Electric Vehicles</a:t>
            </a:r>
            <a:endParaRPr lang="en-US" sz="1800" dirty="0">
              <a:effectLst/>
              <a:latin typeface="+mj-lt"/>
              <a:ea typeface="Calibri" panose="020F0502020204030204" pitchFamily="34" charset="0"/>
              <a:cs typeface="Times New Roman" panose="02020603050405020304" pitchFamily="18" charset="0"/>
            </a:endParaRPr>
          </a:p>
          <a:p>
            <a:pPr marL="114300" indent="0" algn="ctr">
              <a:buNone/>
            </a:pPr>
            <a:endParaRPr lang="en-US" sz="2000" b="1" dirty="0">
              <a:solidFill>
                <a:srgbClr val="598F7C"/>
              </a:solidFill>
              <a:latin typeface="+mj-lt"/>
            </a:endParaRPr>
          </a:p>
          <a:p>
            <a:pPr marL="114300" indent="0" algn="ctr">
              <a:buNone/>
            </a:pPr>
            <a:endParaRPr lang="en-US" sz="2000" b="1" dirty="0">
              <a:solidFill>
                <a:srgbClr val="598F7C"/>
              </a:solidFill>
              <a:latin typeface="+mj-lt"/>
            </a:endParaRPr>
          </a:p>
          <a:p>
            <a:pPr marL="114300" indent="0" algn="ctr">
              <a:buNone/>
            </a:pPr>
            <a:r>
              <a:rPr lang="en-US" sz="2000" b="1" dirty="0">
                <a:solidFill>
                  <a:srgbClr val="598F7C"/>
                </a:solidFill>
                <a:latin typeface="+mj-lt"/>
              </a:rPr>
              <a:t>Grid Investments Task Force</a:t>
            </a:r>
          </a:p>
          <a:p>
            <a:pPr marL="114300" indent="0" algn="ctr">
              <a:buNone/>
            </a:pPr>
            <a:endParaRPr lang="en-US" sz="1800" dirty="0">
              <a:latin typeface="+mj-lt"/>
            </a:endParaRPr>
          </a:p>
          <a:p>
            <a:pPr marL="114300" indent="0" algn="ctr">
              <a:buNone/>
            </a:pPr>
            <a:endParaRPr lang="en-US" sz="1800" dirty="0">
              <a:latin typeface="+mj-lt"/>
            </a:endParaRPr>
          </a:p>
          <a:p>
            <a:pPr marL="114300" indent="0" algn="ctr">
              <a:buNone/>
            </a:pPr>
            <a:r>
              <a:rPr lang="en-US" sz="1800" dirty="0">
                <a:latin typeface="+mj-lt"/>
              </a:rPr>
              <a:t>Weekly meetings for members to discuss implementation of the IIJA through engagement with federal agencies. </a:t>
            </a:r>
          </a:p>
          <a:p>
            <a:pPr marL="114300" indent="0" algn="ctr">
              <a:buNone/>
            </a:pPr>
            <a:endParaRPr lang="en-US" sz="2000" dirty="0">
              <a:latin typeface="+mj-lt"/>
            </a:endParaRPr>
          </a:p>
          <a:p>
            <a:pPr marL="114300" indent="0" algn="ctr">
              <a:buNone/>
            </a:pPr>
            <a:endParaRPr lang="en-US" sz="2000" dirty="0"/>
          </a:p>
          <a:p>
            <a:pPr marL="114300" indent="0" algn="ctr">
              <a:buNone/>
            </a:pPr>
            <a:endParaRPr lang="en-US" sz="2000" dirty="0"/>
          </a:p>
          <a:p>
            <a:pPr marL="114300" indent="0" algn="ctr">
              <a:buNone/>
            </a:pPr>
            <a:endParaRPr lang="en-US" sz="2000" dirty="0">
              <a:latin typeface="+mj-lt"/>
            </a:endParaRPr>
          </a:p>
          <a:p>
            <a:pPr marL="114300" indent="0" algn="ctr">
              <a:buNone/>
            </a:pPr>
            <a:r>
              <a:rPr lang="en-US" sz="2000" b="1" dirty="0">
                <a:solidFill>
                  <a:srgbClr val="598F7C"/>
                </a:solidFill>
                <a:latin typeface="+mj-lt"/>
              </a:rPr>
              <a:t>Ad Hoc Working Groups</a:t>
            </a:r>
          </a:p>
          <a:p>
            <a:pPr marL="114300" indent="0" algn="ctr">
              <a:buNone/>
            </a:pPr>
            <a:endParaRPr lang="en-US" sz="1800" dirty="0">
              <a:latin typeface="+mj-lt"/>
            </a:endParaRPr>
          </a:p>
          <a:p>
            <a:pPr marL="114300" indent="0" algn="ctr">
              <a:buNone/>
            </a:pPr>
            <a:endParaRPr lang="en-US" sz="1800" dirty="0">
              <a:latin typeface="+mj-lt"/>
            </a:endParaRPr>
          </a:p>
          <a:p>
            <a:pPr marL="114300" indent="0" algn="ctr">
              <a:buNone/>
            </a:pPr>
            <a:r>
              <a:rPr lang="en-US" sz="1800" dirty="0">
                <a:latin typeface="+mj-lt"/>
              </a:rPr>
              <a:t>Short- or long-term groups formed based on needs.  For example, to respond to agency RFIs or questions from policymakers.</a:t>
            </a:r>
          </a:p>
          <a:p>
            <a:pPr marL="114300" indent="0" algn="ctr">
              <a:buNone/>
            </a:pPr>
            <a:endParaRPr lang="en-US" sz="2000" dirty="0"/>
          </a:p>
          <a:p>
            <a:pPr marL="114300" indent="0" algn="ctr">
              <a:buNone/>
            </a:pPr>
            <a:endParaRPr lang="en-US" sz="2000" dirty="0">
              <a:latin typeface="+mj-lt"/>
            </a:endParaRPr>
          </a:p>
          <a:p>
            <a:pPr marL="114300" indent="0" algn="ctr">
              <a:buNone/>
            </a:pPr>
            <a:endParaRPr lang="en-US" sz="2000" dirty="0">
              <a:latin typeface="+mj-lt"/>
            </a:endParaRPr>
          </a:p>
          <a:p>
            <a:pPr marL="225425" indent="0" algn="ctr">
              <a:buNone/>
            </a:pPr>
            <a:r>
              <a:rPr lang="en-US" sz="2000" b="1" dirty="0">
                <a:solidFill>
                  <a:srgbClr val="598F7C"/>
                </a:solidFill>
                <a:latin typeface="+mj-lt"/>
              </a:rPr>
              <a:t>Connect us with your marketing teams </a:t>
            </a:r>
          </a:p>
          <a:p>
            <a:pPr marL="114300" indent="0" algn="ctr">
              <a:buNone/>
            </a:pPr>
            <a:endParaRPr lang="en-US" sz="1800" dirty="0">
              <a:latin typeface="+mj-lt"/>
            </a:endParaRPr>
          </a:p>
          <a:p>
            <a:pPr marL="114300" indent="0" algn="ctr">
              <a:buNone/>
            </a:pPr>
            <a:r>
              <a:rPr lang="en-US" sz="1800" dirty="0">
                <a:latin typeface="+mj-lt"/>
              </a:rPr>
              <a:t>So GridWise messages reach more stakeholders, and we are more aware of your activities.</a:t>
            </a:r>
          </a:p>
          <a:p>
            <a:pPr marL="411480" lvl="1" indent="0">
              <a:buNone/>
            </a:pPr>
            <a:endParaRPr lang="en-US" sz="2400" dirty="0"/>
          </a:p>
        </p:txBody>
      </p:sp>
      <p:sp>
        <p:nvSpPr>
          <p:cNvPr id="6" name="Content Placeholder 2">
            <a:extLst>
              <a:ext uri="{FF2B5EF4-FFF2-40B4-BE49-F238E27FC236}">
                <a16:creationId xmlns:a16="http://schemas.microsoft.com/office/drawing/2014/main" id="{101848CD-B71C-4929-9375-7DB56CA5BE81}"/>
              </a:ext>
            </a:extLst>
          </p:cNvPr>
          <p:cNvSpPr txBox="1">
            <a:spLocks/>
          </p:cNvSpPr>
          <p:nvPr/>
        </p:nvSpPr>
        <p:spPr>
          <a:xfrm>
            <a:off x="3102138" y="1230743"/>
            <a:ext cx="5387958" cy="607807"/>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j-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j-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j-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j-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j-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Font typeface="Arial" pitchFamily="34" charset="0"/>
              <a:buNone/>
            </a:pPr>
            <a:r>
              <a:rPr lang="en-US" sz="2400" b="1" dirty="0"/>
              <a:t>Member Engagement Opportunities</a:t>
            </a:r>
          </a:p>
          <a:p>
            <a:pPr marL="411480" lvl="1" indent="0">
              <a:buFont typeface="Arial" pitchFamily="34" charset="0"/>
              <a:buNone/>
            </a:pPr>
            <a:endParaRPr lang="en-US" sz="2400" dirty="0"/>
          </a:p>
        </p:txBody>
      </p:sp>
      <p:cxnSp>
        <p:nvCxnSpPr>
          <p:cNvPr id="7" name="Straight Connector 6">
            <a:extLst>
              <a:ext uri="{FF2B5EF4-FFF2-40B4-BE49-F238E27FC236}">
                <a16:creationId xmlns:a16="http://schemas.microsoft.com/office/drawing/2014/main" id="{01BFF294-9968-4AAF-8D6C-D071BABE369B}"/>
              </a:ext>
            </a:extLst>
          </p:cNvPr>
          <p:cNvCxnSpPr/>
          <p:nvPr/>
        </p:nvCxnSpPr>
        <p:spPr>
          <a:xfrm>
            <a:off x="2580381" y="2998842"/>
            <a:ext cx="0" cy="352334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34F004-D7ED-4C81-8A24-D4C8F3ADC84C}"/>
              </a:ext>
            </a:extLst>
          </p:cNvPr>
          <p:cNvCxnSpPr/>
          <p:nvPr/>
        </p:nvCxnSpPr>
        <p:spPr>
          <a:xfrm>
            <a:off x="4832554" y="2998842"/>
            <a:ext cx="0" cy="352334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69DD14B-7F17-4AEB-8D5B-01219CFAEE54}"/>
              </a:ext>
            </a:extLst>
          </p:cNvPr>
          <p:cNvCxnSpPr/>
          <p:nvPr/>
        </p:nvCxnSpPr>
        <p:spPr>
          <a:xfrm>
            <a:off x="6931741" y="2998842"/>
            <a:ext cx="0" cy="35233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1425CDD-30C6-4AD7-BD45-CAF35760C420}"/>
              </a:ext>
            </a:extLst>
          </p:cNvPr>
          <p:cNvCxnSpPr/>
          <p:nvPr/>
        </p:nvCxnSpPr>
        <p:spPr>
          <a:xfrm>
            <a:off x="9109586" y="2998842"/>
            <a:ext cx="0" cy="35233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5026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45E2D-B475-4DC9-88A0-3177D2CA758E}"/>
              </a:ext>
            </a:extLst>
          </p:cNvPr>
          <p:cNvSpPr>
            <a:spLocks noGrp="1"/>
          </p:cNvSpPr>
          <p:nvPr>
            <p:ph type="title"/>
          </p:nvPr>
        </p:nvSpPr>
        <p:spPr>
          <a:xfrm>
            <a:off x="609600" y="274638"/>
            <a:ext cx="10393180" cy="1143000"/>
          </a:xfrm>
        </p:spPr>
        <p:txBody>
          <a:bodyPr/>
          <a:lstStyle/>
          <a:p>
            <a:pPr algn="ctr"/>
            <a:r>
              <a:rPr lang="en-US" sz="4000" dirty="0"/>
              <a:t>2022 Themes – Quarterly Focus</a:t>
            </a:r>
          </a:p>
        </p:txBody>
      </p:sp>
      <p:sp>
        <p:nvSpPr>
          <p:cNvPr id="4" name="TextBox 3">
            <a:extLst>
              <a:ext uri="{FF2B5EF4-FFF2-40B4-BE49-F238E27FC236}">
                <a16:creationId xmlns:a16="http://schemas.microsoft.com/office/drawing/2014/main" id="{983CE806-92FB-4D09-8F9A-AA3CC64F99D9}"/>
              </a:ext>
            </a:extLst>
          </p:cNvPr>
          <p:cNvSpPr txBox="1"/>
          <p:nvPr/>
        </p:nvSpPr>
        <p:spPr>
          <a:xfrm>
            <a:off x="8391066" y="1417638"/>
            <a:ext cx="2708525" cy="3770263"/>
          </a:xfrm>
          <a:prstGeom prst="rect">
            <a:avLst/>
          </a:prstGeom>
          <a:noFill/>
        </p:spPr>
        <p:txBody>
          <a:bodyPr wrap="square" rtlCol="0">
            <a:spAutoFit/>
          </a:bodyPr>
          <a:lstStyle/>
          <a:p>
            <a:pPr algn="ctr"/>
            <a:r>
              <a:rPr lang="en-US" sz="2400" b="1" i="1" dirty="0">
                <a:latin typeface="+mj-lt"/>
              </a:rPr>
              <a:t>Goals Within </a:t>
            </a:r>
          </a:p>
          <a:p>
            <a:pPr algn="ctr"/>
            <a:r>
              <a:rPr lang="en-US" sz="2400" b="1" i="1" dirty="0">
                <a:latin typeface="+mj-lt"/>
              </a:rPr>
              <a:t>Each Theme</a:t>
            </a:r>
          </a:p>
          <a:p>
            <a:r>
              <a:rPr lang="en-US" sz="1600" b="1" i="1" dirty="0">
                <a:latin typeface="+mj-lt"/>
              </a:rPr>
              <a:t> </a:t>
            </a:r>
          </a:p>
          <a:p>
            <a:pPr marL="342900" indent="-342900">
              <a:spcAft>
                <a:spcPts val="600"/>
              </a:spcAft>
              <a:buFont typeface="Arial" panose="020B0604020202020204" pitchFamily="34" charset="0"/>
              <a:buChar char="•"/>
            </a:pPr>
            <a:r>
              <a:rPr lang="en-US" sz="1600" dirty="0">
                <a:latin typeface="+mj-lt"/>
              </a:rPr>
              <a:t>Highlight efforts of GridWise Alliance members</a:t>
            </a:r>
          </a:p>
          <a:p>
            <a:pPr marL="342900" indent="-342900">
              <a:spcAft>
                <a:spcPts val="600"/>
              </a:spcAft>
              <a:buFont typeface="Arial" panose="020B0604020202020204" pitchFamily="34" charset="0"/>
              <a:buChar char="•"/>
            </a:pPr>
            <a:r>
              <a:rPr lang="en-US" sz="1600" dirty="0">
                <a:latin typeface="+mj-lt"/>
              </a:rPr>
              <a:t>Elevate the voice of GridWise Alliance</a:t>
            </a:r>
          </a:p>
          <a:p>
            <a:pPr marL="342900" indent="-342900">
              <a:spcAft>
                <a:spcPts val="600"/>
              </a:spcAft>
              <a:buFont typeface="Arial" panose="020B0604020202020204" pitchFamily="34" charset="0"/>
              <a:buChar char="•"/>
            </a:pPr>
            <a:r>
              <a:rPr lang="en-US" sz="1600" dirty="0">
                <a:latin typeface="+mj-lt"/>
              </a:rPr>
              <a:t>Develop new partnerships and strengthen existing ones</a:t>
            </a:r>
          </a:p>
          <a:p>
            <a:pPr marL="342900" indent="-342900">
              <a:spcAft>
                <a:spcPts val="600"/>
              </a:spcAft>
              <a:buFont typeface="Arial" panose="020B0604020202020204" pitchFamily="34" charset="0"/>
              <a:buChar char="•"/>
            </a:pPr>
            <a:r>
              <a:rPr lang="en-US" sz="1600" dirty="0">
                <a:latin typeface="+mj-lt"/>
              </a:rPr>
              <a:t>Engage new members </a:t>
            </a:r>
            <a:br>
              <a:rPr lang="en-US" sz="1600" dirty="0">
                <a:latin typeface="+mj-lt"/>
              </a:rPr>
            </a:br>
            <a:r>
              <a:rPr lang="en-US" sz="1600" dirty="0">
                <a:latin typeface="+mj-lt"/>
              </a:rPr>
              <a:t>each month</a:t>
            </a:r>
          </a:p>
        </p:txBody>
      </p:sp>
      <p:sp>
        <p:nvSpPr>
          <p:cNvPr id="10" name="TextBox 9">
            <a:extLst>
              <a:ext uri="{FF2B5EF4-FFF2-40B4-BE49-F238E27FC236}">
                <a16:creationId xmlns:a16="http://schemas.microsoft.com/office/drawing/2014/main" id="{BFA41AF8-89F7-4F64-89A4-BF4DEE1193D6}"/>
              </a:ext>
            </a:extLst>
          </p:cNvPr>
          <p:cNvSpPr txBox="1"/>
          <p:nvPr/>
        </p:nvSpPr>
        <p:spPr>
          <a:xfrm>
            <a:off x="4267199" y="1417638"/>
            <a:ext cx="3833433" cy="43396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51920"/>
                </a:solidFill>
                <a:effectLst/>
                <a:uLnTx/>
                <a:uFillTx/>
                <a:latin typeface="Cambria"/>
                <a:ea typeface="+mn-ea"/>
                <a:cs typeface="+mn-cs"/>
              </a:rPr>
              <a:t>How Themes Direct Our Activities</a:t>
            </a:r>
            <a:endParaRPr lang="en-US" sz="1600" dirty="0">
              <a:latin typeface="+mj-lt"/>
            </a:endParaRPr>
          </a:p>
          <a:p>
            <a:endParaRPr lang="en-US" sz="1600" dirty="0">
              <a:latin typeface="+mj-lt"/>
            </a:endParaRPr>
          </a:p>
          <a:p>
            <a:pPr marL="285750" indent="-285750">
              <a:spcAft>
                <a:spcPts val="600"/>
              </a:spcAft>
              <a:buFont typeface="Arial" panose="020B0604020202020204" pitchFamily="34" charset="0"/>
              <a:buChar char="•"/>
            </a:pPr>
            <a:r>
              <a:rPr lang="en-US" sz="1600" b="1" u="sng" dirty="0">
                <a:latin typeface="+mj-lt"/>
              </a:rPr>
              <a:t>Policy Council Meetings</a:t>
            </a:r>
            <a:r>
              <a:rPr lang="en-US" sz="1600" b="1" dirty="0">
                <a:latin typeface="+mj-lt"/>
              </a:rPr>
              <a:t>: </a:t>
            </a:r>
            <a:r>
              <a:rPr lang="en-US" sz="1600" dirty="0">
                <a:latin typeface="+mj-lt"/>
              </a:rPr>
              <a:t>bring other perspectives to our members </a:t>
            </a:r>
          </a:p>
          <a:p>
            <a:pPr marL="285750" indent="-285750">
              <a:spcAft>
                <a:spcPts val="600"/>
              </a:spcAft>
              <a:buFont typeface="Arial" panose="020B0604020202020204" pitchFamily="34" charset="0"/>
              <a:buChar char="•"/>
            </a:pPr>
            <a:r>
              <a:rPr lang="en-US" sz="1600" b="1" u="sng" dirty="0">
                <a:latin typeface="+mj-lt"/>
              </a:rPr>
              <a:t>Topical Focused Newsletter Content</a:t>
            </a:r>
            <a:r>
              <a:rPr lang="en-US" sz="1600" b="1" dirty="0">
                <a:latin typeface="+mj-lt"/>
              </a:rPr>
              <a:t>: </a:t>
            </a:r>
            <a:r>
              <a:rPr lang="en-US" sz="1600" dirty="0">
                <a:latin typeface="+mj-lt"/>
              </a:rPr>
              <a:t>supports alignment of messaging </a:t>
            </a:r>
          </a:p>
          <a:p>
            <a:pPr marL="285750" indent="-285750">
              <a:spcAft>
                <a:spcPts val="600"/>
              </a:spcAft>
              <a:buFont typeface="Arial" panose="020B0604020202020204" pitchFamily="34" charset="0"/>
              <a:buChar char="•"/>
            </a:pPr>
            <a:r>
              <a:rPr lang="en-US" sz="1600" b="1" u="sng" dirty="0">
                <a:latin typeface="+mj-lt"/>
              </a:rPr>
              <a:t>Member Profiles on website</a:t>
            </a:r>
            <a:r>
              <a:rPr lang="en-US" sz="1600" b="1" dirty="0">
                <a:latin typeface="+mj-lt"/>
              </a:rPr>
              <a:t>: </a:t>
            </a:r>
            <a:r>
              <a:rPr lang="en-US" sz="1600" dirty="0">
                <a:latin typeface="+mj-lt"/>
              </a:rPr>
              <a:t>promotes member voices</a:t>
            </a:r>
          </a:p>
          <a:p>
            <a:pPr marL="285750" indent="-285750">
              <a:spcAft>
                <a:spcPts val="600"/>
              </a:spcAft>
              <a:buFont typeface="Arial" panose="020B0604020202020204" pitchFamily="34" charset="0"/>
              <a:buChar char="•"/>
            </a:pPr>
            <a:r>
              <a:rPr lang="en-US" sz="1600" b="1" u="sng" dirty="0">
                <a:latin typeface="+mj-lt"/>
              </a:rPr>
              <a:t>Industry Focused/Hill Focused Educational Webinars</a:t>
            </a:r>
            <a:r>
              <a:rPr lang="en-US" sz="1600" b="1" dirty="0">
                <a:latin typeface="+mj-lt"/>
              </a:rPr>
              <a:t>:  </a:t>
            </a:r>
            <a:r>
              <a:rPr lang="en-US" sz="1600" dirty="0">
                <a:latin typeface="+mj-lt"/>
              </a:rPr>
              <a:t>to spotlight our members </a:t>
            </a:r>
          </a:p>
          <a:p>
            <a:pPr marL="285750" indent="-285750">
              <a:spcAft>
                <a:spcPts val="600"/>
              </a:spcAft>
              <a:buFont typeface="Arial" panose="020B0604020202020204" pitchFamily="34" charset="0"/>
              <a:buChar char="•"/>
            </a:pPr>
            <a:r>
              <a:rPr lang="en-US" sz="1600" b="1" u="sng" dirty="0">
                <a:latin typeface="+mj-lt"/>
              </a:rPr>
              <a:t>Op-Eds and primers on key topics</a:t>
            </a:r>
            <a:r>
              <a:rPr lang="en-US" sz="1600" b="1" dirty="0">
                <a:latin typeface="+mj-lt"/>
              </a:rPr>
              <a:t>: </a:t>
            </a:r>
            <a:r>
              <a:rPr lang="en-US" sz="1600" dirty="0">
                <a:latin typeface="+mj-lt"/>
              </a:rPr>
              <a:t>to inform industry &amp; members </a:t>
            </a:r>
          </a:p>
        </p:txBody>
      </p:sp>
      <p:sp>
        <p:nvSpPr>
          <p:cNvPr id="5" name="TextBox 4">
            <a:extLst>
              <a:ext uri="{FF2B5EF4-FFF2-40B4-BE49-F238E27FC236}">
                <a16:creationId xmlns:a16="http://schemas.microsoft.com/office/drawing/2014/main" id="{40CB576F-0B44-4BB7-A5C4-8496BC71B406}"/>
              </a:ext>
            </a:extLst>
          </p:cNvPr>
          <p:cNvSpPr txBox="1"/>
          <p:nvPr/>
        </p:nvSpPr>
        <p:spPr>
          <a:xfrm>
            <a:off x="323273" y="1417637"/>
            <a:ext cx="3943926" cy="2185214"/>
          </a:xfrm>
          <a:prstGeom prst="rect">
            <a:avLst/>
          </a:prstGeom>
          <a:noFill/>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1" dirty="0">
                <a:solidFill>
                  <a:srgbClr val="051920"/>
                </a:solidFill>
                <a:latin typeface="+mj-lt"/>
              </a:rPr>
              <a:t>Q1 Theme: Workforce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mj-lt"/>
            </a:endParaRPr>
          </a:p>
          <a:p>
            <a:r>
              <a:rPr lang="en-US" sz="1600" dirty="0">
                <a:latin typeface="+mj-lt"/>
              </a:rPr>
              <a:t>January – Transmission and Distribution Employment Report</a:t>
            </a:r>
          </a:p>
          <a:p>
            <a:endParaRPr lang="en-US" sz="1600" dirty="0">
              <a:latin typeface="+mj-lt"/>
            </a:endParaRPr>
          </a:p>
          <a:p>
            <a:r>
              <a:rPr lang="en-US" sz="1600" dirty="0">
                <a:latin typeface="+mj-lt"/>
              </a:rPr>
              <a:t>February – Labor Union perspective</a:t>
            </a:r>
          </a:p>
          <a:p>
            <a:endParaRPr lang="en-US" sz="1600" dirty="0">
              <a:latin typeface="+mj-lt"/>
            </a:endParaRPr>
          </a:p>
          <a:p>
            <a:r>
              <a:rPr lang="en-US" sz="1600" dirty="0">
                <a:latin typeface="+mj-lt"/>
              </a:rPr>
              <a:t>March - TBD</a:t>
            </a:r>
          </a:p>
        </p:txBody>
      </p:sp>
      <p:pic>
        <p:nvPicPr>
          <p:cNvPr id="6" name="Picture 5" descr="A picture containing sky, outdoor, person, sunset&#10;&#10;Description automatically generated">
            <a:extLst>
              <a:ext uri="{FF2B5EF4-FFF2-40B4-BE49-F238E27FC236}">
                <a16:creationId xmlns:a16="http://schemas.microsoft.com/office/drawing/2014/main" id="{6A5542C4-7B7A-44B1-9AE6-A118FCE184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273" y="3889517"/>
            <a:ext cx="3895150" cy="25967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3476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3AC73-BDB9-4501-8C17-623F39B6D685}"/>
              </a:ext>
            </a:extLst>
          </p:cNvPr>
          <p:cNvSpPr>
            <a:spLocks noGrp="1"/>
          </p:cNvSpPr>
          <p:nvPr>
            <p:ph type="title"/>
          </p:nvPr>
        </p:nvSpPr>
        <p:spPr>
          <a:xfrm>
            <a:off x="609600" y="274638"/>
            <a:ext cx="10160000" cy="1143000"/>
          </a:xfrm>
        </p:spPr>
        <p:txBody>
          <a:bodyPr vert="horz" lIns="91440" tIns="45720" rIns="91440" bIns="45720" rtlCol="0" anchor="ctr">
            <a:normAutofit/>
          </a:bodyPr>
          <a:lstStyle/>
          <a:p>
            <a:pPr algn="ctr">
              <a:lnSpc>
                <a:spcPct val="90000"/>
              </a:lnSpc>
            </a:pPr>
            <a:r>
              <a:rPr lang="en-US" sz="3900" b="1" kern="1200" cap="none" spc="-100" baseline="0" dirty="0">
                <a:ln>
                  <a:noFill/>
                </a:ln>
                <a:effectLst/>
                <a:latin typeface="+mj-lt"/>
                <a:ea typeface="+mj-ea"/>
                <a:cs typeface="+mj-cs"/>
              </a:rPr>
              <a:t>GridWise Member Meetings 2022</a:t>
            </a:r>
          </a:p>
        </p:txBody>
      </p:sp>
      <p:sp>
        <p:nvSpPr>
          <p:cNvPr id="26" name="TextBox 25">
            <a:extLst>
              <a:ext uri="{FF2B5EF4-FFF2-40B4-BE49-F238E27FC236}">
                <a16:creationId xmlns:a16="http://schemas.microsoft.com/office/drawing/2014/main" id="{A33BFF86-36EF-490A-A4FC-A68B7AE34E6B}"/>
              </a:ext>
            </a:extLst>
          </p:cNvPr>
          <p:cNvSpPr txBox="1"/>
          <p:nvPr/>
        </p:nvSpPr>
        <p:spPr>
          <a:xfrm>
            <a:off x="648749" y="1536192"/>
            <a:ext cx="4594370" cy="3975375"/>
          </a:xfrm>
          <a:prstGeom prst="rect">
            <a:avLst/>
          </a:prstGeom>
        </p:spPr>
        <p:txBody>
          <a:bodyPr vert="horz" lIns="91440" tIns="45720" rIns="91440" bIns="45720" rtlCol="0">
            <a:normAutofit/>
          </a:bodyPr>
          <a:lstStyle/>
          <a:p>
            <a:pPr marL="57150" marR="0" lvl="0" indent="0" algn="l" defTabSz="914400" rtl="0" eaLnBrk="1" fontAlgn="auto" latinLnBrk="0" hangingPunct="1">
              <a:lnSpc>
                <a:spcPct val="100000"/>
              </a:lnSpc>
              <a:spcBef>
                <a:spcPct val="20000"/>
              </a:spcBef>
              <a:spcAft>
                <a:spcPts val="0"/>
              </a:spcAft>
              <a:buClrTx/>
              <a:buSzTx/>
              <a:buFontTx/>
              <a:buNone/>
              <a:tabLst/>
              <a:defRPr/>
            </a:pPr>
            <a:r>
              <a:rPr kumimoji="0" lang="en-US" sz="2200" b="1" i="0" u="sng" strike="noStrike" kern="1200" cap="none" spc="0" normalizeH="0" baseline="0" noProof="0" dirty="0">
                <a:ln>
                  <a:noFill/>
                </a:ln>
                <a:solidFill>
                  <a:srgbClr val="051920"/>
                </a:solidFill>
                <a:effectLst/>
                <a:uLnTx/>
                <a:uFillTx/>
                <a:latin typeface="Cambria"/>
                <a:ea typeface="+mn-ea"/>
                <a:cs typeface="+mn-cs"/>
              </a:rPr>
              <a:t>Grid Investment Task Force</a:t>
            </a:r>
            <a:br>
              <a:rPr kumimoji="0" lang="en-US" sz="2200" b="1" i="0" u="none" strike="noStrike" kern="1200" cap="none" spc="0" normalizeH="0" baseline="0" noProof="0" dirty="0">
                <a:ln>
                  <a:noFill/>
                </a:ln>
                <a:solidFill>
                  <a:srgbClr val="051920"/>
                </a:solidFill>
                <a:effectLst/>
                <a:uLnTx/>
                <a:uFillTx/>
                <a:latin typeface="Cambria"/>
                <a:ea typeface="+mn-ea"/>
                <a:cs typeface="+mn-cs"/>
              </a:rPr>
            </a:br>
            <a:r>
              <a:rPr kumimoji="0" lang="en-US" sz="1600" b="0" i="0" u="none" strike="noStrike" kern="1200" cap="none" spc="0" normalizeH="0" baseline="0" noProof="0" dirty="0">
                <a:ln>
                  <a:noFill/>
                </a:ln>
                <a:solidFill>
                  <a:srgbClr val="051920"/>
                </a:solidFill>
                <a:effectLst/>
                <a:uLnTx/>
                <a:uFillTx/>
                <a:latin typeface="Cambria"/>
                <a:ea typeface="+mn-ea"/>
                <a:cs typeface="+mn-cs"/>
              </a:rPr>
              <a:t>– Every Tuesday morning</a:t>
            </a:r>
          </a:p>
          <a:p>
            <a:pPr marL="57150" marR="0" lvl="0" indent="0" algn="l" defTabSz="914400" rtl="0" eaLnBrk="1" fontAlgn="auto" latinLnBrk="0" hangingPunct="1">
              <a:lnSpc>
                <a:spcPct val="100000"/>
              </a:lnSpc>
              <a:spcBef>
                <a:spcPct val="20000"/>
              </a:spcBef>
              <a:spcAft>
                <a:spcPts val="0"/>
              </a:spcAft>
              <a:buClrTx/>
              <a:buSzTx/>
              <a:buFontTx/>
              <a:buNone/>
              <a:tabLst/>
              <a:defRPr/>
            </a:pPr>
            <a:r>
              <a:rPr kumimoji="0" lang="en-US" sz="1600" b="0" i="0" u="none" strike="noStrike" kern="1200" cap="none" spc="0" normalizeH="0" baseline="0" noProof="0" dirty="0">
                <a:ln>
                  <a:noFill/>
                </a:ln>
                <a:solidFill>
                  <a:srgbClr val="051920"/>
                </a:solidFill>
                <a:effectLst/>
                <a:uLnTx/>
                <a:uFillTx/>
                <a:latin typeface="Cambria"/>
                <a:ea typeface="+mn-ea"/>
                <a:cs typeface="+mn-cs"/>
              </a:rPr>
              <a:t>– 11:00 AM ET / 8:00 </a:t>
            </a:r>
            <a:r>
              <a:rPr lang="en-US" sz="1600" dirty="0">
                <a:solidFill>
                  <a:srgbClr val="051920"/>
                </a:solidFill>
                <a:latin typeface="Cambria"/>
              </a:rPr>
              <a:t>A</a:t>
            </a:r>
            <a:r>
              <a:rPr kumimoji="0" lang="en-US" sz="1600" b="0" i="0" u="none" strike="noStrike" kern="1200" cap="none" spc="0" normalizeH="0" baseline="0" noProof="0" dirty="0">
                <a:ln>
                  <a:noFill/>
                </a:ln>
                <a:solidFill>
                  <a:srgbClr val="051920"/>
                </a:solidFill>
                <a:effectLst/>
                <a:uLnTx/>
                <a:uFillTx/>
                <a:latin typeface="Cambria"/>
                <a:ea typeface="+mn-ea"/>
                <a:cs typeface="+mn-cs"/>
              </a:rPr>
              <a:t>M PT</a:t>
            </a:r>
          </a:p>
          <a:p>
            <a:pPr marL="57150" marR="0">
              <a:spcBef>
                <a:spcPct val="20000"/>
              </a:spcBef>
            </a:pPr>
            <a:endParaRPr lang="en-US" sz="2200" b="1" u="sng" dirty="0">
              <a:effectLst/>
              <a:latin typeface="+mj-lt"/>
            </a:endParaRPr>
          </a:p>
          <a:p>
            <a:pPr marL="57150" marR="0">
              <a:spcBef>
                <a:spcPct val="20000"/>
              </a:spcBef>
            </a:pPr>
            <a:r>
              <a:rPr lang="en-US" sz="2200" b="1" u="sng" dirty="0">
                <a:effectLst/>
                <a:latin typeface="+mj-lt"/>
              </a:rPr>
              <a:t>Policy Council</a:t>
            </a:r>
            <a:br>
              <a:rPr lang="en-US" sz="2200" b="1" dirty="0">
                <a:effectLst/>
                <a:latin typeface="+mj-lt"/>
              </a:rPr>
            </a:br>
            <a:r>
              <a:rPr lang="en-US" sz="1600" dirty="0">
                <a:effectLst/>
                <a:latin typeface="+mj-lt"/>
              </a:rPr>
              <a:t>– 2nd Wednesday of the month</a:t>
            </a:r>
          </a:p>
          <a:p>
            <a:pPr marL="57150" marR="0">
              <a:spcBef>
                <a:spcPct val="20000"/>
              </a:spcBef>
            </a:pPr>
            <a:r>
              <a:rPr lang="en-US" sz="1600" dirty="0">
                <a:effectLst/>
                <a:latin typeface="+mj-lt"/>
              </a:rPr>
              <a:t>– 3:00 PM ET / 12:00 PM PT</a:t>
            </a:r>
          </a:p>
          <a:p>
            <a:pPr marL="57150" marR="0">
              <a:spcBef>
                <a:spcPct val="20000"/>
              </a:spcBef>
            </a:pPr>
            <a:endParaRPr lang="en-US" sz="2200" b="1" dirty="0">
              <a:latin typeface="+mj-lt"/>
            </a:endParaRPr>
          </a:p>
          <a:p>
            <a:pPr marL="57150" marR="0" lvl="0" indent="0" algn="l" defTabSz="914400" rtl="0" eaLnBrk="1" fontAlgn="auto" latinLnBrk="0" hangingPunct="1">
              <a:lnSpc>
                <a:spcPct val="100000"/>
              </a:lnSpc>
              <a:spcBef>
                <a:spcPct val="20000"/>
              </a:spcBef>
              <a:spcAft>
                <a:spcPts val="0"/>
              </a:spcAft>
              <a:buClrTx/>
              <a:buSzTx/>
              <a:buFontTx/>
              <a:buNone/>
              <a:tabLst/>
              <a:defRPr/>
            </a:pPr>
            <a:r>
              <a:rPr kumimoji="0" lang="en-US" sz="2200" b="1" i="0" u="sng" strike="noStrike" kern="1200" cap="none" spc="0" normalizeH="0" baseline="0" noProof="0" dirty="0">
                <a:ln>
                  <a:noFill/>
                </a:ln>
                <a:solidFill>
                  <a:srgbClr val="051920"/>
                </a:solidFill>
                <a:effectLst/>
                <a:uLnTx/>
                <a:uFillTx/>
                <a:latin typeface="Cambria"/>
                <a:ea typeface="+mn-ea"/>
                <a:cs typeface="+mn-cs"/>
              </a:rPr>
              <a:t>Technology Council</a:t>
            </a:r>
            <a:br>
              <a:rPr kumimoji="0" lang="en-US" sz="2200" b="1" i="0" u="none" strike="noStrike" kern="1200" cap="none" spc="0" normalizeH="0" baseline="0" noProof="0" dirty="0">
                <a:ln>
                  <a:noFill/>
                </a:ln>
                <a:solidFill>
                  <a:srgbClr val="051920"/>
                </a:solidFill>
                <a:effectLst/>
                <a:uLnTx/>
                <a:uFillTx/>
                <a:latin typeface="Cambria"/>
                <a:ea typeface="+mn-ea"/>
                <a:cs typeface="+mn-cs"/>
              </a:rPr>
            </a:br>
            <a:r>
              <a:rPr kumimoji="0" lang="en-US" sz="1600" b="0" i="0" u="none" strike="noStrike" kern="1200" cap="none" spc="0" normalizeH="0" baseline="0" noProof="0" dirty="0">
                <a:ln>
                  <a:noFill/>
                </a:ln>
                <a:solidFill>
                  <a:srgbClr val="051920"/>
                </a:solidFill>
                <a:effectLst/>
                <a:uLnTx/>
                <a:uFillTx/>
                <a:latin typeface="Cambria"/>
                <a:ea typeface="+mn-ea"/>
                <a:cs typeface="+mn-cs"/>
              </a:rPr>
              <a:t>– 4th Wednesday of the month</a:t>
            </a:r>
          </a:p>
          <a:p>
            <a:pPr marL="57150" marR="0" lvl="0" indent="0" algn="l" defTabSz="914400" rtl="0" eaLnBrk="1" fontAlgn="auto" latinLnBrk="0" hangingPunct="1">
              <a:lnSpc>
                <a:spcPct val="100000"/>
              </a:lnSpc>
              <a:spcBef>
                <a:spcPct val="20000"/>
              </a:spcBef>
              <a:spcAft>
                <a:spcPts val="0"/>
              </a:spcAft>
              <a:buClrTx/>
              <a:buSzTx/>
              <a:buFontTx/>
              <a:buNone/>
              <a:tabLst/>
              <a:defRPr/>
            </a:pPr>
            <a:r>
              <a:rPr kumimoji="0" lang="en-US" sz="1600" b="0" i="0" u="none" strike="noStrike" kern="1200" cap="none" spc="0" normalizeH="0" baseline="0" noProof="0" dirty="0">
                <a:ln>
                  <a:noFill/>
                </a:ln>
                <a:solidFill>
                  <a:srgbClr val="051920"/>
                </a:solidFill>
                <a:effectLst/>
                <a:uLnTx/>
                <a:uFillTx/>
                <a:latin typeface="Cambria"/>
                <a:ea typeface="+mn-ea"/>
                <a:cs typeface="+mn-cs"/>
              </a:rPr>
              <a:t>– 3:00 PM ET / 12:00 PM PT</a:t>
            </a:r>
          </a:p>
          <a:p>
            <a:pPr marL="57150" marR="0">
              <a:spcBef>
                <a:spcPct val="20000"/>
              </a:spcBef>
            </a:pPr>
            <a:endParaRPr lang="en-US" sz="2200" b="1" dirty="0">
              <a:effectLst/>
              <a:latin typeface="+mj-lt"/>
            </a:endParaRPr>
          </a:p>
          <a:p>
            <a:pPr marL="57150" marR="0">
              <a:lnSpc>
                <a:spcPct val="90000"/>
              </a:lnSpc>
              <a:spcBef>
                <a:spcPct val="20000"/>
              </a:spcBef>
              <a:spcAft>
                <a:spcPts val="800"/>
              </a:spcAft>
            </a:pPr>
            <a:endParaRPr lang="en-US" sz="2200" dirty="0">
              <a:effectLst/>
              <a:latin typeface="+mj-lt"/>
            </a:endParaRPr>
          </a:p>
        </p:txBody>
      </p:sp>
      <p:pic>
        <p:nvPicPr>
          <p:cNvPr id="4" name="Picture 3" descr="A picture containing text, person, electronics, computer&#10;&#10;Description automatically generated">
            <a:extLst>
              <a:ext uri="{FF2B5EF4-FFF2-40B4-BE49-F238E27FC236}">
                <a16:creationId xmlns:a16="http://schemas.microsoft.com/office/drawing/2014/main" id="{48879E9C-716D-4568-BB5C-BFB3BE8F6E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2524" y="1749556"/>
            <a:ext cx="5322968" cy="3548645"/>
          </a:xfrm>
          <a:prstGeom prst="rect">
            <a:avLst/>
          </a:prstGeom>
        </p:spPr>
      </p:pic>
    </p:spTree>
    <p:extLst>
      <p:ext uri="{BB962C8B-B14F-4D97-AF65-F5344CB8AC3E}">
        <p14:creationId xmlns:p14="http://schemas.microsoft.com/office/powerpoint/2010/main" val="1971531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4AC2630-1CA4-43C7-B602-B539F9E5B1B7}"/>
              </a:ext>
            </a:extLst>
          </p:cNvPr>
          <p:cNvSpPr txBox="1"/>
          <p:nvPr/>
        </p:nvSpPr>
        <p:spPr>
          <a:xfrm>
            <a:off x="3628572" y="1793669"/>
            <a:ext cx="3790090" cy="3816429"/>
          </a:xfrm>
          <a:prstGeom prst="rect">
            <a:avLst/>
          </a:prstGeom>
          <a:noFill/>
        </p:spPr>
        <p:txBody>
          <a:bodyPr wrap="square">
            <a:spAutoFit/>
          </a:bodyPr>
          <a:lstStyle/>
          <a:p>
            <a:pPr algn="ctr"/>
            <a:endParaRPr lang="en-US" sz="2000" b="1" i="1" dirty="0">
              <a:effectLst/>
              <a:latin typeface="+mj-lt"/>
            </a:endParaRPr>
          </a:p>
          <a:p>
            <a:pPr algn="ctr"/>
            <a:r>
              <a:rPr lang="en-US" sz="2800" i="1" dirty="0">
                <a:effectLst/>
                <a:latin typeface="+mj-lt"/>
                <a:ea typeface="Calibri" panose="020F0502020204030204" pitchFamily="34" charset="0"/>
              </a:rPr>
              <a:t>Grid Infrastructure: The Platform for Decarbonization</a:t>
            </a:r>
            <a:r>
              <a:rPr lang="en-US" sz="2800" dirty="0">
                <a:effectLst/>
                <a:latin typeface="+mj-lt"/>
                <a:ea typeface="Calibri" panose="020F0502020204030204" pitchFamily="34" charset="0"/>
              </a:rPr>
              <a:t> </a:t>
            </a:r>
          </a:p>
          <a:p>
            <a:pPr algn="ctr"/>
            <a:endParaRPr lang="en-US" dirty="0">
              <a:latin typeface="+mj-lt"/>
              <a:ea typeface="Calibri" panose="020F0502020204030204" pitchFamily="34" charset="0"/>
            </a:endParaRPr>
          </a:p>
          <a:p>
            <a:pPr marL="0" marR="0">
              <a:spcBef>
                <a:spcPts val="0"/>
              </a:spcBef>
              <a:spcAft>
                <a:spcPts val="0"/>
              </a:spcAft>
            </a:pPr>
            <a:endParaRPr lang="en-US" dirty="0">
              <a:latin typeface="+mj-lt"/>
              <a:ea typeface="Calibri" panose="020F0502020204030204" pitchFamily="34" charset="0"/>
              <a:cs typeface="Times New Roman" panose="02020603050405020304" pitchFamily="18" charset="0"/>
            </a:endParaRPr>
          </a:p>
          <a:p>
            <a:pPr marL="0" marR="0">
              <a:spcBef>
                <a:spcPts val="0"/>
              </a:spcBef>
              <a:spcAft>
                <a:spcPts val="0"/>
              </a:spcAft>
            </a:pPr>
            <a:endParaRPr lang="en-US" dirty="0">
              <a:latin typeface="+mj-lt"/>
              <a:ea typeface="Calibri" panose="020F0502020204030204" pitchFamily="34" charset="0"/>
              <a:cs typeface="Times New Roman" panose="02020603050405020304" pitchFamily="18" charset="0"/>
            </a:endParaRPr>
          </a:p>
          <a:p>
            <a:pPr marL="0" marR="0" algn="ctr">
              <a:spcBef>
                <a:spcPts val="0"/>
              </a:spcBef>
              <a:spcAft>
                <a:spcPts val="0"/>
              </a:spcAft>
            </a:pPr>
            <a:r>
              <a:rPr lang="en-US" sz="2800" b="1" dirty="0">
                <a:latin typeface="+mj-lt"/>
                <a:ea typeface="Calibri" panose="020F0502020204030204" pitchFamily="34" charset="0"/>
                <a:cs typeface="Times New Roman" panose="02020603050405020304" pitchFamily="18" charset="0"/>
              </a:rPr>
              <a:t>gridCONNEXT 2022 </a:t>
            </a:r>
          </a:p>
          <a:p>
            <a:pPr marL="0" marR="0" algn="ctr">
              <a:spcBef>
                <a:spcPts val="0"/>
              </a:spcBef>
              <a:spcAft>
                <a:spcPts val="0"/>
              </a:spcAft>
            </a:pPr>
            <a:r>
              <a:rPr lang="en-US" sz="2800" b="1" dirty="0">
                <a:latin typeface="+mj-lt"/>
                <a:ea typeface="Calibri" panose="020F0502020204030204" pitchFamily="34" charset="0"/>
                <a:cs typeface="Times New Roman" panose="02020603050405020304" pitchFamily="18" charset="0"/>
              </a:rPr>
              <a:t>Washington DC</a:t>
            </a:r>
          </a:p>
          <a:p>
            <a:pPr marL="0" marR="0" algn="ctr">
              <a:spcBef>
                <a:spcPts val="0"/>
              </a:spcBef>
              <a:spcAft>
                <a:spcPts val="0"/>
              </a:spcAft>
            </a:pPr>
            <a:r>
              <a:rPr lang="en-US" sz="2800" b="1" dirty="0">
                <a:latin typeface="+mj-lt"/>
                <a:ea typeface="Calibri" panose="020F0502020204030204" pitchFamily="34" charset="0"/>
                <a:cs typeface="Times New Roman" panose="02020603050405020304" pitchFamily="18" charset="0"/>
              </a:rPr>
              <a:t>TBD </a:t>
            </a:r>
            <a:r>
              <a:rPr lang="en-US" sz="2800" b="1" dirty="0">
                <a:effectLst/>
                <a:latin typeface="+mj-lt"/>
                <a:ea typeface="Calibri" panose="020F0502020204030204" pitchFamily="34" charset="0"/>
                <a:cs typeface="Times New Roman" panose="02020603050405020304" pitchFamily="18" charset="0"/>
              </a:rPr>
              <a:t>  </a:t>
            </a:r>
            <a:endParaRPr lang="en-US" sz="2400" b="1" dirty="0">
              <a:latin typeface="+mj-lt"/>
            </a:endParaRPr>
          </a:p>
        </p:txBody>
      </p:sp>
      <p:pic>
        <p:nvPicPr>
          <p:cNvPr id="5" name="Picture 4" descr="Logo, company name&#10;&#10;Description automatically generated">
            <a:hlinkClick r:id="rId2"/>
            <a:extLst>
              <a:ext uri="{FF2B5EF4-FFF2-40B4-BE49-F238E27FC236}">
                <a16:creationId xmlns:a16="http://schemas.microsoft.com/office/drawing/2014/main" id="{151F4ACB-03E4-4591-B4A2-0929F73ECE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3216" y="218727"/>
            <a:ext cx="6858000" cy="1811421"/>
          </a:xfrm>
          <a:prstGeom prst="rect">
            <a:avLst/>
          </a:prstGeom>
        </p:spPr>
      </p:pic>
      <p:sp>
        <p:nvSpPr>
          <p:cNvPr id="8" name="TextBox 7">
            <a:extLst>
              <a:ext uri="{FF2B5EF4-FFF2-40B4-BE49-F238E27FC236}">
                <a16:creationId xmlns:a16="http://schemas.microsoft.com/office/drawing/2014/main" id="{ED0D9A21-2B33-4B54-87B9-9E1E2C705055}"/>
              </a:ext>
            </a:extLst>
          </p:cNvPr>
          <p:cNvSpPr txBox="1"/>
          <p:nvPr/>
        </p:nvSpPr>
        <p:spPr>
          <a:xfrm rot="20377551">
            <a:off x="640793" y="633215"/>
            <a:ext cx="1871410" cy="646331"/>
          </a:xfrm>
          <a:prstGeom prst="rect">
            <a:avLst/>
          </a:prstGeom>
          <a:noFill/>
        </p:spPr>
        <p:txBody>
          <a:bodyPr wrap="none" rtlCol="0">
            <a:spAutoFit/>
          </a:bodyPr>
          <a:lstStyle/>
          <a:p>
            <a:r>
              <a:rPr lang="en-US" sz="3600" dirty="0">
                <a:solidFill>
                  <a:schemeClr val="tx2"/>
                </a:solidFill>
                <a:latin typeface="+mj-lt"/>
              </a:rPr>
              <a:t>ENGAGE</a:t>
            </a:r>
          </a:p>
        </p:txBody>
      </p:sp>
      <p:pic>
        <p:nvPicPr>
          <p:cNvPr id="3" name="Picture 2" descr="Graphical user interface, text&#10;&#10;Description automatically generated">
            <a:extLst>
              <a:ext uri="{FF2B5EF4-FFF2-40B4-BE49-F238E27FC236}">
                <a16:creationId xmlns:a16="http://schemas.microsoft.com/office/drawing/2014/main" id="{59E9C92E-F911-42DF-BE03-5AA1C5C124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407" y="2069996"/>
            <a:ext cx="2576333" cy="4148654"/>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4CF93B9C-438A-47C4-B8E3-F428A2AD9C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18661" y="4444974"/>
            <a:ext cx="3610215" cy="1805954"/>
          </a:xfrm>
          <a:prstGeom prst="rect">
            <a:avLst/>
          </a:prstGeom>
        </p:spPr>
      </p:pic>
      <p:pic>
        <p:nvPicPr>
          <p:cNvPr id="6" name="Picture 5" descr="A group of people posing for a photo&#10;&#10;Description automatically generated with medium confidence">
            <a:extLst>
              <a:ext uri="{FF2B5EF4-FFF2-40B4-BE49-F238E27FC236}">
                <a16:creationId xmlns:a16="http://schemas.microsoft.com/office/drawing/2014/main" id="{721CFCBB-B1D5-4660-9621-5C859C3DFB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86441" y="2069996"/>
            <a:ext cx="3292555" cy="2099766"/>
          </a:xfrm>
          <a:prstGeom prst="rect">
            <a:avLst/>
          </a:prstGeom>
        </p:spPr>
      </p:pic>
    </p:spTree>
    <p:extLst>
      <p:ext uri="{BB962C8B-B14F-4D97-AF65-F5344CB8AC3E}">
        <p14:creationId xmlns:p14="http://schemas.microsoft.com/office/powerpoint/2010/main" val="1903967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B56C3-7137-4A77-88A6-CD74A7EACD4A}"/>
              </a:ext>
            </a:extLst>
          </p:cNvPr>
          <p:cNvSpPr>
            <a:spLocks noGrp="1"/>
          </p:cNvSpPr>
          <p:nvPr>
            <p:ph type="title"/>
          </p:nvPr>
        </p:nvSpPr>
        <p:spPr>
          <a:xfrm>
            <a:off x="3857625" y="47033"/>
            <a:ext cx="6764196" cy="1143000"/>
          </a:xfrm>
        </p:spPr>
        <p:txBody>
          <a:bodyPr/>
          <a:lstStyle/>
          <a:p>
            <a:r>
              <a:rPr lang="en-US" sz="3600" b="1" dirty="0"/>
              <a:t>Grid Modernization Index Report</a:t>
            </a:r>
            <a:endParaRPr lang="en-US" sz="3600" b="1" i="1" dirty="0"/>
          </a:p>
        </p:txBody>
      </p:sp>
      <p:sp>
        <p:nvSpPr>
          <p:cNvPr id="5" name="Content Placeholder 4">
            <a:extLst>
              <a:ext uri="{FF2B5EF4-FFF2-40B4-BE49-F238E27FC236}">
                <a16:creationId xmlns:a16="http://schemas.microsoft.com/office/drawing/2014/main" id="{1FCE66C5-BC05-49FE-8117-89F973CD1598}"/>
              </a:ext>
            </a:extLst>
          </p:cNvPr>
          <p:cNvSpPr>
            <a:spLocks noGrp="1"/>
          </p:cNvSpPr>
          <p:nvPr>
            <p:ph idx="1"/>
          </p:nvPr>
        </p:nvSpPr>
        <p:spPr>
          <a:xfrm>
            <a:off x="590549" y="1247380"/>
            <a:ext cx="10031272" cy="1057274"/>
          </a:xfrm>
        </p:spPr>
        <p:txBody>
          <a:bodyPr>
            <a:normAutofit/>
          </a:bodyPr>
          <a:lstStyle/>
          <a:p>
            <a:pPr marL="114300" indent="0" algn="ctr">
              <a:buNone/>
            </a:pPr>
            <a:r>
              <a:rPr lang="en-US" sz="2400" i="1" dirty="0">
                <a:latin typeface="+mj-lt"/>
              </a:rPr>
              <a:t>GMI Insights into a Transformation </a:t>
            </a:r>
            <a:r>
              <a:rPr lang="en-US" sz="2400" dirty="0">
                <a:latin typeface="+mj-lt"/>
              </a:rPr>
              <a:t>report released November 3, 2020</a:t>
            </a:r>
          </a:p>
          <a:p>
            <a:pPr marL="114300" indent="0" algn="ctr">
              <a:buNone/>
            </a:pPr>
            <a:r>
              <a:rPr lang="en-US" sz="2400" dirty="0">
                <a:latin typeface="+mj-lt"/>
                <a:hlinkClick r:id="rId2"/>
              </a:rPr>
              <a:t>Download the Report Here</a:t>
            </a:r>
            <a:r>
              <a:rPr lang="en-US" sz="2400" dirty="0">
                <a:latin typeface="+mj-lt"/>
              </a:rPr>
              <a:t> or at </a:t>
            </a:r>
            <a:r>
              <a:rPr lang="en-US" sz="2400" dirty="0">
                <a:latin typeface="+mj-lt"/>
                <a:hlinkClick r:id="rId3"/>
              </a:rPr>
              <a:t>www.gridwise.org</a:t>
            </a:r>
            <a:r>
              <a:rPr lang="en-US" sz="2400" dirty="0">
                <a:latin typeface="+mj-lt"/>
              </a:rPr>
              <a:t> </a:t>
            </a:r>
          </a:p>
        </p:txBody>
      </p:sp>
      <p:pic>
        <p:nvPicPr>
          <p:cNvPr id="4" name="Picture 3" descr="Graphical user interface, website&#10;&#10;Description automatically generated">
            <a:extLst>
              <a:ext uri="{FF2B5EF4-FFF2-40B4-BE49-F238E27FC236}">
                <a16:creationId xmlns:a16="http://schemas.microsoft.com/office/drawing/2014/main" id="{D2432726-D00B-4986-9622-F8A687BFDF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60091" y="2419349"/>
            <a:ext cx="5559238" cy="4295775"/>
          </a:xfrm>
          <a:prstGeom prst="rect">
            <a:avLst/>
          </a:prstGeom>
        </p:spPr>
      </p:pic>
      <p:sp>
        <p:nvSpPr>
          <p:cNvPr id="7" name="TextBox 6">
            <a:extLst>
              <a:ext uri="{FF2B5EF4-FFF2-40B4-BE49-F238E27FC236}">
                <a16:creationId xmlns:a16="http://schemas.microsoft.com/office/drawing/2014/main" id="{4AFC9B55-99B6-4B0C-8E99-086C5FFE3A41}"/>
              </a:ext>
            </a:extLst>
          </p:cNvPr>
          <p:cNvSpPr txBox="1"/>
          <p:nvPr/>
        </p:nvSpPr>
        <p:spPr>
          <a:xfrm>
            <a:off x="358775" y="2445226"/>
            <a:ext cx="5301316" cy="4062651"/>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GridWise interviewed utilities to document the successes of several first-movers across the country and highlight the common principles that will drive real change in the decade ahead. </a:t>
            </a:r>
          </a:p>
          <a:p>
            <a:endParaRPr lang="en-US" sz="1600" dirty="0">
              <a:latin typeface="Cambria" panose="02040503050406030204" pitchFamily="18" charset="0"/>
              <a:ea typeface="Cambria" panose="02040503050406030204" pitchFamily="18" charset="0"/>
            </a:endParaRPr>
          </a:p>
          <a:p>
            <a:r>
              <a:rPr lang="en-US" sz="1600" b="1" i="1" dirty="0">
                <a:latin typeface="Cambria" panose="02040503050406030204" pitchFamily="18" charset="0"/>
                <a:ea typeface="Cambria" panose="02040503050406030204" pitchFamily="18" charset="0"/>
              </a:rPr>
              <a:t>We hypothesized a report full of resounding success stories, instead the resulting conversations highlighted how important the process of change is to the greater goal. </a:t>
            </a:r>
            <a:endParaRPr lang="en-US" sz="1600" dirty="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a:p>
            <a:r>
              <a:rPr lang="en-US" sz="1600" dirty="0">
                <a:latin typeface="Cambria" panose="02040503050406030204" pitchFamily="18" charset="0"/>
                <a:ea typeface="Cambria" panose="02040503050406030204" pitchFamily="18" charset="0"/>
              </a:rPr>
              <a:t>In the report, we explore five guiding principles:</a:t>
            </a:r>
          </a:p>
          <a:p>
            <a:pPr marL="571500" lvl="1" indent="-285750">
              <a:buFont typeface="Arial" panose="020B0604020202020204" pitchFamily="34" charset="0"/>
              <a:buChar char="•"/>
            </a:pPr>
            <a:r>
              <a:rPr lang="en-US" sz="1600" i="1" dirty="0">
                <a:latin typeface="Cambria" panose="02040503050406030204" pitchFamily="18" charset="0"/>
                <a:ea typeface="Cambria" panose="02040503050406030204" pitchFamily="18" charset="0"/>
              </a:rPr>
              <a:t>Launch a formal change management process. </a:t>
            </a:r>
          </a:p>
          <a:p>
            <a:pPr marL="571500" lvl="1" indent="-285750">
              <a:buFont typeface="Arial" panose="020B0604020202020204" pitchFamily="34" charset="0"/>
              <a:buChar char="•"/>
            </a:pPr>
            <a:r>
              <a:rPr lang="en-US" sz="1600" i="1" dirty="0">
                <a:latin typeface="Cambria" panose="02040503050406030204" pitchFamily="18" charset="0"/>
                <a:ea typeface="Cambria" panose="02040503050406030204" pitchFamily="18" charset="0"/>
              </a:rPr>
              <a:t>Focus on collaboration. </a:t>
            </a:r>
          </a:p>
          <a:p>
            <a:pPr marL="571500" lvl="1" indent="-285750">
              <a:buFont typeface="Arial" panose="020B0604020202020204" pitchFamily="34" charset="0"/>
              <a:buChar char="•"/>
            </a:pPr>
            <a:r>
              <a:rPr lang="en-US" sz="1600" i="1" dirty="0">
                <a:latin typeface="Cambria" panose="02040503050406030204" pitchFamily="18" charset="0"/>
                <a:ea typeface="Cambria" panose="02040503050406030204" pitchFamily="18" charset="0"/>
              </a:rPr>
              <a:t>Create a culture of innovation. </a:t>
            </a:r>
          </a:p>
          <a:p>
            <a:pPr marL="571500" lvl="1" indent="-285750">
              <a:buFont typeface="Arial" panose="020B0604020202020204" pitchFamily="34" charset="0"/>
              <a:buChar char="•"/>
            </a:pPr>
            <a:r>
              <a:rPr lang="en-US" sz="1600" i="1" dirty="0">
                <a:latin typeface="Cambria" panose="02040503050406030204" pitchFamily="18" charset="0"/>
                <a:ea typeface="Cambria" panose="02040503050406030204" pitchFamily="18" charset="0"/>
              </a:rPr>
              <a:t>Embrace the digital transformation. </a:t>
            </a:r>
          </a:p>
          <a:p>
            <a:pPr marL="571500" lvl="1" indent="-285750">
              <a:buFont typeface="Arial" panose="020B0604020202020204" pitchFamily="34" charset="0"/>
              <a:buChar char="•"/>
            </a:pPr>
            <a:r>
              <a:rPr lang="en-US" sz="1600" i="1" dirty="0">
                <a:latin typeface="Cambria" panose="02040503050406030204" pitchFamily="18" charset="0"/>
                <a:ea typeface="Cambria" panose="02040503050406030204" pitchFamily="18" charset="0"/>
              </a:rPr>
              <a:t>Develop the future workforce. </a:t>
            </a:r>
          </a:p>
        </p:txBody>
      </p:sp>
      <p:sp>
        <p:nvSpPr>
          <p:cNvPr id="6" name="TextBox 5">
            <a:extLst>
              <a:ext uri="{FF2B5EF4-FFF2-40B4-BE49-F238E27FC236}">
                <a16:creationId xmlns:a16="http://schemas.microsoft.com/office/drawing/2014/main" id="{D8737DF8-1A84-448B-A06D-1B046662F884}"/>
              </a:ext>
            </a:extLst>
          </p:cNvPr>
          <p:cNvSpPr txBox="1"/>
          <p:nvPr/>
        </p:nvSpPr>
        <p:spPr>
          <a:xfrm rot="20377551">
            <a:off x="538214" y="350247"/>
            <a:ext cx="1858009" cy="646331"/>
          </a:xfrm>
          <a:prstGeom prst="rect">
            <a:avLst/>
          </a:prstGeom>
          <a:noFill/>
        </p:spPr>
        <p:txBody>
          <a:bodyPr wrap="none" rtlCol="0">
            <a:spAutoFit/>
          </a:bodyPr>
          <a:lstStyle/>
          <a:p>
            <a:r>
              <a:rPr lang="en-US" sz="3600" dirty="0">
                <a:solidFill>
                  <a:schemeClr val="tx2"/>
                </a:solidFill>
                <a:latin typeface="+mj-lt"/>
              </a:rPr>
              <a:t>INFORM</a:t>
            </a:r>
          </a:p>
        </p:txBody>
      </p:sp>
    </p:spTree>
    <p:extLst>
      <p:ext uri="{BB962C8B-B14F-4D97-AF65-F5344CB8AC3E}">
        <p14:creationId xmlns:p14="http://schemas.microsoft.com/office/powerpoint/2010/main" val="1084813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ED3566-C557-4C78-AA14-CB91739A249B}"/>
              </a:ext>
            </a:extLst>
          </p:cNvPr>
          <p:cNvSpPr txBox="1"/>
          <p:nvPr/>
        </p:nvSpPr>
        <p:spPr>
          <a:xfrm>
            <a:off x="724341" y="1561045"/>
            <a:ext cx="9867692" cy="2862322"/>
          </a:xfrm>
          <a:prstGeom prst="rect">
            <a:avLst/>
          </a:prstGeom>
          <a:noFill/>
        </p:spPr>
        <p:txBody>
          <a:bodyPr wrap="square" rtlCol="0">
            <a:spAutoFit/>
          </a:bodyPr>
          <a:lstStyle/>
          <a:p>
            <a:pPr marL="457200" indent="-457200" algn="just">
              <a:buFont typeface="Arial" panose="020B0604020202020204" pitchFamily="34" charset="0"/>
              <a:buChar char="•"/>
            </a:pPr>
            <a:r>
              <a:rPr lang="en-US" dirty="0">
                <a:latin typeface="+mj-lt"/>
              </a:rPr>
              <a:t>The GridWise Alliance’s Grid Modernization Index (GMI) uses data inputs and publicly-available information to evaluate and rank the status of grid modernization efforts across all 50 states and the District of Columbia. </a:t>
            </a:r>
          </a:p>
          <a:p>
            <a:pPr algn="just"/>
            <a:endParaRPr lang="en-US" dirty="0">
              <a:latin typeface="+mj-lt"/>
            </a:endParaRPr>
          </a:p>
          <a:p>
            <a:pPr marL="457200" indent="-457200" algn="just">
              <a:buFont typeface="Arial" panose="020B0604020202020204" pitchFamily="34" charset="0"/>
              <a:buChar char="•"/>
            </a:pPr>
            <a:r>
              <a:rPr lang="en-US" i="1" dirty="0">
                <a:solidFill>
                  <a:srgbClr val="FF0000"/>
                </a:solidFill>
                <a:latin typeface="+mj-lt"/>
              </a:rPr>
              <a:t>Coming in 2022  </a:t>
            </a:r>
            <a:r>
              <a:rPr lang="en-US" dirty="0">
                <a:latin typeface="+mj-lt"/>
              </a:rPr>
              <a:t>GMI Readiness Report:   </a:t>
            </a:r>
            <a:r>
              <a:rPr lang="en-US" sz="1800" dirty="0">
                <a:effectLst/>
                <a:latin typeface="+mj-lt"/>
                <a:ea typeface="Times New Roman" panose="02020603050405020304" pitchFamily="18" charset="0"/>
                <a:cs typeface="Calibri" panose="020F0502020204030204" pitchFamily="34" charset="0"/>
              </a:rPr>
              <a:t>Do we know if states are ready to reach decarbonization goals through electrification?</a:t>
            </a:r>
          </a:p>
          <a:p>
            <a:pPr marL="457200" indent="-457200" algn="just">
              <a:buFont typeface="Arial" panose="020B0604020202020204" pitchFamily="34" charset="0"/>
              <a:buChar char="•"/>
            </a:pPr>
            <a:endParaRPr lang="en-US" dirty="0">
              <a:latin typeface="+mj-lt"/>
              <a:ea typeface="Times New Roman" panose="02020603050405020304" pitchFamily="18" charset="0"/>
              <a:cs typeface="Times New Roman" panose="02020603050405020304" pitchFamily="18" charset="0"/>
            </a:endParaRPr>
          </a:p>
          <a:p>
            <a:pPr lvl="1"/>
            <a:r>
              <a:rPr lang="en-US" i="1" dirty="0">
                <a:effectLst/>
                <a:latin typeface="+mj-lt"/>
                <a:ea typeface="Times New Roman" panose="02020603050405020304" pitchFamily="18" charset="0"/>
                <a:cs typeface="Calibri" panose="020F0502020204030204" pitchFamily="34" charset="0"/>
              </a:rPr>
              <a:t>A collaborative evolution of the Grid Modernization Index that clearly articulates what needs to be done to achieve decarbonization goals and categorizes states based on GridWise’s definition of their readiness to do so.</a:t>
            </a:r>
            <a:endParaRPr lang="en-US" dirty="0">
              <a:latin typeface="+mj-lt"/>
            </a:endParaRPr>
          </a:p>
        </p:txBody>
      </p:sp>
      <p:pic>
        <p:nvPicPr>
          <p:cNvPr id="4" name="Picture 3">
            <a:extLst>
              <a:ext uri="{FF2B5EF4-FFF2-40B4-BE49-F238E27FC236}">
                <a16:creationId xmlns:a16="http://schemas.microsoft.com/office/drawing/2014/main" id="{475939D9-CD29-41E3-A38F-19DFC83543DE}"/>
              </a:ext>
            </a:extLst>
          </p:cNvPr>
          <p:cNvPicPr>
            <a:picLocks noChangeAspect="1"/>
          </p:cNvPicPr>
          <p:nvPr/>
        </p:nvPicPr>
        <p:blipFill>
          <a:blip r:embed="rId3"/>
          <a:stretch>
            <a:fillRect/>
          </a:stretch>
        </p:blipFill>
        <p:spPr>
          <a:xfrm>
            <a:off x="18707" y="4619417"/>
            <a:ext cx="1782613" cy="1988795"/>
          </a:xfrm>
          <a:prstGeom prst="rect">
            <a:avLst/>
          </a:prstGeom>
        </p:spPr>
      </p:pic>
      <p:pic>
        <p:nvPicPr>
          <p:cNvPr id="7" name="Picture 6">
            <a:extLst>
              <a:ext uri="{FF2B5EF4-FFF2-40B4-BE49-F238E27FC236}">
                <a16:creationId xmlns:a16="http://schemas.microsoft.com/office/drawing/2014/main" id="{5A4731B0-3323-42DB-B5DB-25A619BCA32F}"/>
              </a:ext>
            </a:extLst>
          </p:cNvPr>
          <p:cNvPicPr>
            <a:picLocks noChangeAspect="1"/>
          </p:cNvPicPr>
          <p:nvPr/>
        </p:nvPicPr>
        <p:blipFill>
          <a:blip r:embed="rId4"/>
          <a:stretch>
            <a:fillRect/>
          </a:stretch>
        </p:blipFill>
        <p:spPr>
          <a:xfrm>
            <a:off x="1911271" y="4619417"/>
            <a:ext cx="1607609" cy="1988795"/>
          </a:xfrm>
          <a:prstGeom prst="rect">
            <a:avLst/>
          </a:prstGeom>
        </p:spPr>
      </p:pic>
      <p:pic>
        <p:nvPicPr>
          <p:cNvPr id="11" name="Picture 10">
            <a:extLst>
              <a:ext uri="{FF2B5EF4-FFF2-40B4-BE49-F238E27FC236}">
                <a16:creationId xmlns:a16="http://schemas.microsoft.com/office/drawing/2014/main" id="{2F3104A3-94F9-4835-BE0D-45B2CBAAB4C4}"/>
              </a:ext>
            </a:extLst>
          </p:cNvPr>
          <p:cNvPicPr>
            <a:picLocks noChangeAspect="1"/>
          </p:cNvPicPr>
          <p:nvPr/>
        </p:nvPicPr>
        <p:blipFill>
          <a:blip r:embed="rId5"/>
          <a:stretch>
            <a:fillRect/>
          </a:stretch>
        </p:blipFill>
        <p:spPr>
          <a:xfrm>
            <a:off x="3738781" y="4898713"/>
            <a:ext cx="2357219" cy="1497041"/>
          </a:xfrm>
          <a:prstGeom prst="rect">
            <a:avLst/>
          </a:prstGeom>
        </p:spPr>
      </p:pic>
      <p:pic>
        <p:nvPicPr>
          <p:cNvPr id="13" name="Picture 12">
            <a:extLst>
              <a:ext uri="{FF2B5EF4-FFF2-40B4-BE49-F238E27FC236}">
                <a16:creationId xmlns:a16="http://schemas.microsoft.com/office/drawing/2014/main" id="{1F7DA744-1C1A-4B79-B70A-53C48C887B5C}"/>
              </a:ext>
            </a:extLst>
          </p:cNvPr>
          <p:cNvPicPr>
            <a:picLocks noChangeAspect="1"/>
          </p:cNvPicPr>
          <p:nvPr/>
        </p:nvPicPr>
        <p:blipFill>
          <a:blip r:embed="rId6"/>
          <a:stretch>
            <a:fillRect/>
          </a:stretch>
        </p:blipFill>
        <p:spPr>
          <a:xfrm>
            <a:off x="6215871" y="4898713"/>
            <a:ext cx="2260274" cy="1534197"/>
          </a:xfrm>
          <a:prstGeom prst="rect">
            <a:avLst/>
          </a:prstGeom>
        </p:spPr>
      </p:pic>
      <p:pic>
        <p:nvPicPr>
          <p:cNvPr id="15" name="Picture 14">
            <a:extLst>
              <a:ext uri="{FF2B5EF4-FFF2-40B4-BE49-F238E27FC236}">
                <a16:creationId xmlns:a16="http://schemas.microsoft.com/office/drawing/2014/main" id="{33B86BE7-29B6-4D70-973F-C0F5EC7EB66F}"/>
              </a:ext>
            </a:extLst>
          </p:cNvPr>
          <p:cNvPicPr>
            <a:picLocks noChangeAspect="1"/>
          </p:cNvPicPr>
          <p:nvPr/>
        </p:nvPicPr>
        <p:blipFill>
          <a:blip r:embed="rId7"/>
          <a:stretch>
            <a:fillRect/>
          </a:stretch>
        </p:blipFill>
        <p:spPr>
          <a:xfrm>
            <a:off x="8501274" y="4922170"/>
            <a:ext cx="2721029" cy="1450129"/>
          </a:xfrm>
          <a:prstGeom prst="rect">
            <a:avLst/>
          </a:prstGeom>
        </p:spPr>
      </p:pic>
      <p:sp>
        <p:nvSpPr>
          <p:cNvPr id="12" name="Title 1">
            <a:extLst>
              <a:ext uri="{FF2B5EF4-FFF2-40B4-BE49-F238E27FC236}">
                <a16:creationId xmlns:a16="http://schemas.microsoft.com/office/drawing/2014/main" id="{D690C0CD-CD7E-4A0D-93B2-6B4DE74F224B}"/>
              </a:ext>
            </a:extLst>
          </p:cNvPr>
          <p:cNvSpPr txBox="1">
            <a:spLocks/>
          </p:cNvSpPr>
          <p:nvPr/>
        </p:nvSpPr>
        <p:spPr>
          <a:xfrm>
            <a:off x="4792725" y="157478"/>
            <a:ext cx="5970526"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4000" b="1" dirty="0"/>
              <a:t>Grid Modernization Index</a:t>
            </a:r>
          </a:p>
        </p:txBody>
      </p:sp>
      <p:sp>
        <p:nvSpPr>
          <p:cNvPr id="9" name="TextBox 8">
            <a:extLst>
              <a:ext uri="{FF2B5EF4-FFF2-40B4-BE49-F238E27FC236}">
                <a16:creationId xmlns:a16="http://schemas.microsoft.com/office/drawing/2014/main" id="{39432CF2-260A-4413-8F55-71C5F254C3FB}"/>
              </a:ext>
            </a:extLst>
          </p:cNvPr>
          <p:cNvSpPr txBox="1"/>
          <p:nvPr/>
        </p:nvSpPr>
        <p:spPr>
          <a:xfrm rot="20377551">
            <a:off x="538214" y="350247"/>
            <a:ext cx="1858009" cy="646331"/>
          </a:xfrm>
          <a:prstGeom prst="rect">
            <a:avLst/>
          </a:prstGeom>
          <a:noFill/>
        </p:spPr>
        <p:txBody>
          <a:bodyPr wrap="none" rtlCol="0">
            <a:spAutoFit/>
          </a:bodyPr>
          <a:lstStyle/>
          <a:p>
            <a:r>
              <a:rPr lang="en-US" sz="3600" dirty="0">
                <a:solidFill>
                  <a:schemeClr val="tx2"/>
                </a:solidFill>
                <a:latin typeface="+mj-lt"/>
              </a:rPr>
              <a:t>INFORM</a:t>
            </a:r>
          </a:p>
        </p:txBody>
      </p:sp>
      <p:pic>
        <p:nvPicPr>
          <p:cNvPr id="16" name="Picture 15">
            <a:extLst>
              <a:ext uri="{FF2B5EF4-FFF2-40B4-BE49-F238E27FC236}">
                <a16:creationId xmlns:a16="http://schemas.microsoft.com/office/drawing/2014/main" id="{69867510-0964-40BE-9608-6B6295CC4EAA}"/>
              </a:ext>
            </a:extLst>
          </p:cNvPr>
          <p:cNvPicPr>
            <a:picLocks noChangeAspect="1"/>
          </p:cNvPicPr>
          <p:nvPr/>
        </p:nvPicPr>
        <p:blipFill>
          <a:blip r:embed="rId8"/>
          <a:stretch>
            <a:fillRect/>
          </a:stretch>
        </p:blipFill>
        <p:spPr>
          <a:xfrm>
            <a:off x="904350" y="1456035"/>
            <a:ext cx="10449450" cy="6097"/>
          </a:xfrm>
          <a:prstGeom prst="rect">
            <a:avLst/>
          </a:prstGeom>
        </p:spPr>
      </p:pic>
    </p:spTree>
    <p:extLst>
      <p:ext uri="{BB962C8B-B14F-4D97-AF65-F5344CB8AC3E}">
        <p14:creationId xmlns:p14="http://schemas.microsoft.com/office/powerpoint/2010/main" val="3863053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26C6A5-B0FE-40F8-8542-B18DB7F5641A}"/>
              </a:ext>
            </a:extLst>
          </p:cNvPr>
          <p:cNvSpPr>
            <a:spLocks noGrp="1"/>
          </p:cNvSpPr>
          <p:nvPr>
            <p:ph type="title"/>
          </p:nvPr>
        </p:nvSpPr>
        <p:spPr>
          <a:xfrm>
            <a:off x="5553512" y="155814"/>
            <a:ext cx="4848837" cy="1143000"/>
          </a:xfrm>
        </p:spPr>
        <p:txBody>
          <a:bodyPr/>
          <a:lstStyle/>
          <a:p>
            <a:r>
              <a:rPr lang="en-US" sz="4000" b="1" dirty="0"/>
              <a:t>Technology Portfolio</a:t>
            </a:r>
          </a:p>
        </p:txBody>
      </p:sp>
      <p:pic>
        <p:nvPicPr>
          <p:cNvPr id="5" name="Picture 4">
            <a:extLst>
              <a:ext uri="{FF2B5EF4-FFF2-40B4-BE49-F238E27FC236}">
                <a16:creationId xmlns:a16="http://schemas.microsoft.com/office/drawing/2014/main" id="{9410EFC6-006A-4E74-96F3-7769F905A7B0}"/>
              </a:ext>
            </a:extLst>
          </p:cNvPr>
          <p:cNvPicPr>
            <a:picLocks noChangeAspect="1"/>
          </p:cNvPicPr>
          <p:nvPr/>
        </p:nvPicPr>
        <p:blipFill>
          <a:blip r:embed="rId2"/>
          <a:stretch>
            <a:fillRect/>
          </a:stretch>
        </p:blipFill>
        <p:spPr>
          <a:xfrm>
            <a:off x="904350" y="1456035"/>
            <a:ext cx="10449450" cy="6097"/>
          </a:xfrm>
          <a:prstGeom prst="rect">
            <a:avLst/>
          </a:prstGeom>
        </p:spPr>
      </p:pic>
      <p:sp>
        <p:nvSpPr>
          <p:cNvPr id="9" name="TextBox 8">
            <a:extLst>
              <a:ext uri="{FF2B5EF4-FFF2-40B4-BE49-F238E27FC236}">
                <a16:creationId xmlns:a16="http://schemas.microsoft.com/office/drawing/2014/main" id="{B01F3010-E501-4A1C-B43A-F2E459A7DE45}"/>
              </a:ext>
            </a:extLst>
          </p:cNvPr>
          <p:cNvSpPr txBox="1"/>
          <p:nvPr/>
        </p:nvSpPr>
        <p:spPr>
          <a:xfrm rot="20377551">
            <a:off x="457167" y="350247"/>
            <a:ext cx="2020105" cy="646331"/>
          </a:xfrm>
          <a:prstGeom prst="rect">
            <a:avLst/>
          </a:prstGeom>
          <a:noFill/>
        </p:spPr>
        <p:txBody>
          <a:bodyPr wrap="none" rtlCol="0">
            <a:spAutoFit/>
          </a:bodyPr>
          <a:lstStyle/>
          <a:p>
            <a:r>
              <a:rPr lang="en-US" sz="3600" dirty="0">
                <a:solidFill>
                  <a:schemeClr val="tx2"/>
                </a:solidFill>
                <a:latin typeface="+mj-lt"/>
              </a:rPr>
              <a:t>AMPLIFY</a:t>
            </a:r>
          </a:p>
        </p:txBody>
      </p:sp>
      <p:pic>
        <p:nvPicPr>
          <p:cNvPr id="7" name="Picture 6" descr="Graphical user interface, website&#10;&#10;Description automatically generated">
            <a:hlinkClick r:id="rId3"/>
            <a:extLst>
              <a:ext uri="{FF2B5EF4-FFF2-40B4-BE49-F238E27FC236}">
                <a16:creationId xmlns:a16="http://schemas.microsoft.com/office/drawing/2014/main" id="{CAE0EC6E-B2D6-4D2A-BE15-93090CF8A7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350" y="1582046"/>
            <a:ext cx="3855559" cy="4989547"/>
          </a:xfrm>
          <a:prstGeom prst="rect">
            <a:avLst/>
          </a:prstGeom>
        </p:spPr>
      </p:pic>
      <p:pic>
        <p:nvPicPr>
          <p:cNvPr id="10" name="Picture 9" descr="Graphical user interface, website&#10;&#10;Description automatically generated">
            <a:extLst>
              <a:ext uri="{FF2B5EF4-FFF2-40B4-BE49-F238E27FC236}">
                <a16:creationId xmlns:a16="http://schemas.microsoft.com/office/drawing/2014/main" id="{7C83D574-04E0-4D05-9628-B01DF22B97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46334" y="1686187"/>
            <a:ext cx="3615708" cy="4347791"/>
          </a:xfrm>
          <a:prstGeom prst="rect">
            <a:avLst/>
          </a:prstGeom>
        </p:spPr>
      </p:pic>
      <p:sp>
        <p:nvSpPr>
          <p:cNvPr id="11" name="TextBox 10">
            <a:extLst>
              <a:ext uri="{FF2B5EF4-FFF2-40B4-BE49-F238E27FC236}">
                <a16:creationId xmlns:a16="http://schemas.microsoft.com/office/drawing/2014/main" id="{41B3EDFA-3DED-484C-B20B-DB38C3FA0EAB}"/>
              </a:ext>
            </a:extLst>
          </p:cNvPr>
          <p:cNvSpPr txBox="1"/>
          <p:nvPr/>
        </p:nvSpPr>
        <p:spPr>
          <a:xfrm>
            <a:off x="5200054" y="2659753"/>
            <a:ext cx="1706135" cy="1938992"/>
          </a:xfrm>
          <a:prstGeom prst="rect">
            <a:avLst/>
          </a:prstGeom>
          <a:noFill/>
        </p:spPr>
        <p:txBody>
          <a:bodyPr wrap="square" rtlCol="0">
            <a:spAutoFit/>
          </a:bodyPr>
          <a:lstStyle/>
          <a:p>
            <a:r>
              <a:rPr lang="en-US" sz="2400" dirty="0">
                <a:hlinkClick r:id="rId3"/>
              </a:rPr>
              <a:t>Download the report here</a:t>
            </a:r>
            <a:r>
              <a:rPr lang="en-US" sz="2400" dirty="0"/>
              <a:t> </a:t>
            </a:r>
          </a:p>
          <a:p>
            <a:r>
              <a:rPr lang="en-US" sz="2400" dirty="0"/>
              <a:t>or at </a:t>
            </a:r>
            <a:r>
              <a:rPr lang="en-US" sz="2400" dirty="0">
                <a:hlinkClick r:id="rId6"/>
              </a:rPr>
              <a:t>gridwise.org</a:t>
            </a:r>
            <a:endParaRPr lang="en-US" sz="2400" dirty="0"/>
          </a:p>
        </p:txBody>
      </p:sp>
    </p:spTree>
    <p:extLst>
      <p:ext uri="{BB962C8B-B14F-4D97-AF65-F5344CB8AC3E}">
        <p14:creationId xmlns:p14="http://schemas.microsoft.com/office/powerpoint/2010/main" val="1552888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26C6A5-B0FE-40F8-8542-B18DB7F5641A}"/>
              </a:ext>
            </a:extLst>
          </p:cNvPr>
          <p:cNvSpPr>
            <a:spLocks noGrp="1"/>
          </p:cNvSpPr>
          <p:nvPr>
            <p:ph type="title"/>
          </p:nvPr>
        </p:nvSpPr>
        <p:spPr>
          <a:xfrm>
            <a:off x="3060314" y="155814"/>
            <a:ext cx="7840894" cy="1143000"/>
          </a:xfrm>
        </p:spPr>
        <p:txBody>
          <a:bodyPr/>
          <a:lstStyle/>
          <a:p>
            <a:r>
              <a:rPr lang="en-US" sz="4000" b="1" dirty="0"/>
              <a:t>Thought Leadership on Key Issues</a:t>
            </a:r>
          </a:p>
        </p:txBody>
      </p:sp>
      <p:sp>
        <p:nvSpPr>
          <p:cNvPr id="4" name="TextBox 3">
            <a:extLst>
              <a:ext uri="{FF2B5EF4-FFF2-40B4-BE49-F238E27FC236}">
                <a16:creationId xmlns:a16="http://schemas.microsoft.com/office/drawing/2014/main" id="{A748C1A6-F79D-486A-9C44-9E721CB6398C}"/>
              </a:ext>
            </a:extLst>
          </p:cNvPr>
          <p:cNvSpPr txBox="1"/>
          <p:nvPr/>
        </p:nvSpPr>
        <p:spPr>
          <a:xfrm>
            <a:off x="296631" y="1498912"/>
            <a:ext cx="10515600" cy="461665"/>
          </a:xfrm>
          <a:prstGeom prst="rect">
            <a:avLst/>
          </a:prstGeom>
          <a:noFill/>
        </p:spPr>
        <p:txBody>
          <a:bodyPr wrap="square" rtlCol="0">
            <a:spAutoFit/>
          </a:bodyPr>
          <a:lstStyle/>
          <a:p>
            <a:pPr marL="0" lvl="1" algn="ctr"/>
            <a:r>
              <a:rPr lang="en-US" sz="2400" dirty="0">
                <a:latin typeface="Cambria" panose="02040503050406030204" pitchFamily="18" charset="0"/>
              </a:rPr>
              <a:t>Convening industry stakeholders around grid related topics.</a:t>
            </a:r>
          </a:p>
        </p:txBody>
      </p:sp>
      <p:pic>
        <p:nvPicPr>
          <p:cNvPr id="5" name="Picture 4">
            <a:extLst>
              <a:ext uri="{FF2B5EF4-FFF2-40B4-BE49-F238E27FC236}">
                <a16:creationId xmlns:a16="http://schemas.microsoft.com/office/drawing/2014/main" id="{9410EFC6-006A-4E74-96F3-7769F905A7B0}"/>
              </a:ext>
            </a:extLst>
          </p:cNvPr>
          <p:cNvPicPr>
            <a:picLocks noChangeAspect="1"/>
          </p:cNvPicPr>
          <p:nvPr/>
        </p:nvPicPr>
        <p:blipFill>
          <a:blip r:embed="rId2"/>
          <a:stretch>
            <a:fillRect/>
          </a:stretch>
        </p:blipFill>
        <p:spPr>
          <a:xfrm>
            <a:off x="904350" y="1456035"/>
            <a:ext cx="10449450" cy="6097"/>
          </a:xfrm>
          <a:prstGeom prst="rect">
            <a:avLst/>
          </a:prstGeom>
        </p:spPr>
      </p:pic>
      <p:pic>
        <p:nvPicPr>
          <p:cNvPr id="6" name="Picture 5">
            <a:extLst>
              <a:ext uri="{FF2B5EF4-FFF2-40B4-BE49-F238E27FC236}">
                <a16:creationId xmlns:a16="http://schemas.microsoft.com/office/drawing/2014/main" id="{DF8F4A69-34B6-4360-ADEA-44A9D261CB01}"/>
              </a:ext>
            </a:extLst>
          </p:cNvPr>
          <p:cNvPicPr>
            <a:picLocks noChangeAspect="1"/>
          </p:cNvPicPr>
          <p:nvPr/>
        </p:nvPicPr>
        <p:blipFill>
          <a:blip r:embed="rId3"/>
          <a:stretch>
            <a:fillRect/>
          </a:stretch>
        </p:blipFill>
        <p:spPr>
          <a:xfrm>
            <a:off x="200216" y="2793417"/>
            <a:ext cx="2817040" cy="3648577"/>
          </a:xfrm>
          <a:prstGeom prst="rect">
            <a:avLst/>
          </a:prstGeom>
          <a:ln>
            <a:solidFill>
              <a:schemeClr val="tx1"/>
            </a:solidFill>
          </a:ln>
        </p:spPr>
      </p:pic>
      <p:sp>
        <p:nvSpPr>
          <p:cNvPr id="9" name="TextBox 8">
            <a:extLst>
              <a:ext uri="{FF2B5EF4-FFF2-40B4-BE49-F238E27FC236}">
                <a16:creationId xmlns:a16="http://schemas.microsoft.com/office/drawing/2014/main" id="{B01F3010-E501-4A1C-B43A-F2E459A7DE45}"/>
              </a:ext>
            </a:extLst>
          </p:cNvPr>
          <p:cNvSpPr txBox="1"/>
          <p:nvPr/>
        </p:nvSpPr>
        <p:spPr>
          <a:xfrm rot="20377551">
            <a:off x="373589" y="350247"/>
            <a:ext cx="2187265" cy="646331"/>
          </a:xfrm>
          <a:prstGeom prst="rect">
            <a:avLst/>
          </a:prstGeom>
          <a:noFill/>
        </p:spPr>
        <p:txBody>
          <a:bodyPr wrap="none" rtlCol="0">
            <a:spAutoFit/>
          </a:bodyPr>
          <a:lstStyle/>
          <a:p>
            <a:r>
              <a:rPr lang="en-US" sz="3600" dirty="0">
                <a:solidFill>
                  <a:schemeClr val="tx2"/>
                </a:solidFill>
                <a:latin typeface="+mj-lt"/>
              </a:rPr>
              <a:t>ACTIVATE</a:t>
            </a:r>
          </a:p>
        </p:txBody>
      </p:sp>
      <p:pic>
        <p:nvPicPr>
          <p:cNvPr id="10" name="Picture 9">
            <a:extLst>
              <a:ext uri="{FF2B5EF4-FFF2-40B4-BE49-F238E27FC236}">
                <a16:creationId xmlns:a16="http://schemas.microsoft.com/office/drawing/2014/main" id="{CC0ABC6D-A3B0-45AF-882B-037B27782529}"/>
              </a:ext>
            </a:extLst>
          </p:cNvPr>
          <p:cNvPicPr>
            <a:picLocks noChangeAspect="1"/>
          </p:cNvPicPr>
          <p:nvPr/>
        </p:nvPicPr>
        <p:blipFill>
          <a:blip r:embed="rId4"/>
          <a:stretch>
            <a:fillRect/>
          </a:stretch>
        </p:blipFill>
        <p:spPr>
          <a:xfrm>
            <a:off x="5728856" y="2219932"/>
            <a:ext cx="5416509" cy="4010615"/>
          </a:xfrm>
          <a:prstGeom prst="rect">
            <a:avLst/>
          </a:prstGeom>
        </p:spPr>
      </p:pic>
      <p:pic>
        <p:nvPicPr>
          <p:cNvPr id="16" name="Picture 15">
            <a:extLst>
              <a:ext uri="{FF2B5EF4-FFF2-40B4-BE49-F238E27FC236}">
                <a16:creationId xmlns:a16="http://schemas.microsoft.com/office/drawing/2014/main" id="{F79CB2FD-3B53-4420-BEF1-78B8D80FC35F}"/>
              </a:ext>
            </a:extLst>
          </p:cNvPr>
          <p:cNvPicPr>
            <a:picLocks noChangeAspect="1"/>
          </p:cNvPicPr>
          <p:nvPr/>
        </p:nvPicPr>
        <p:blipFill>
          <a:blip r:embed="rId5"/>
          <a:stretch>
            <a:fillRect/>
          </a:stretch>
        </p:blipFill>
        <p:spPr>
          <a:xfrm>
            <a:off x="2746364" y="2226029"/>
            <a:ext cx="2808067" cy="3648577"/>
          </a:xfrm>
          <a:prstGeom prst="rect">
            <a:avLst/>
          </a:prstGeom>
          <a:ln>
            <a:solidFill>
              <a:schemeClr val="tx1"/>
            </a:solidFill>
          </a:ln>
        </p:spPr>
      </p:pic>
    </p:spTree>
    <p:extLst>
      <p:ext uri="{BB962C8B-B14F-4D97-AF65-F5344CB8AC3E}">
        <p14:creationId xmlns:p14="http://schemas.microsoft.com/office/powerpoint/2010/main" val="1342541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46302226"/>
              </p:ext>
            </p:extLst>
          </p:nvPr>
        </p:nvGraphicFramePr>
        <p:xfrm>
          <a:off x="618055" y="1515538"/>
          <a:ext cx="10033002" cy="4774000"/>
        </p:xfrm>
        <a:graphic>
          <a:graphicData uri="http://schemas.openxmlformats.org/drawingml/2006/table">
            <a:tbl>
              <a:tblPr firstRow="1" firstCol="1" bandRow="1">
                <a:tableStyleId>{5C22544A-7EE6-4342-B048-85BDC9FD1C3A}</a:tableStyleId>
              </a:tblPr>
              <a:tblGrid>
                <a:gridCol w="870333">
                  <a:extLst>
                    <a:ext uri="{9D8B030D-6E8A-4147-A177-3AD203B41FA5}">
                      <a16:colId xmlns:a16="http://schemas.microsoft.com/office/drawing/2014/main" val="20000"/>
                    </a:ext>
                  </a:extLst>
                </a:gridCol>
                <a:gridCol w="4734611">
                  <a:extLst>
                    <a:ext uri="{9D8B030D-6E8A-4147-A177-3AD203B41FA5}">
                      <a16:colId xmlns:a16="http://schemas.microsoft.com/office/drawing/2014/main" val="20001"/>
                    </a:ext>
                  </a:extLst>
                </a:gridCol>
                <a:gridCol w="1727200">
                  <a:extLst>
                    <a:ext uri="{9D8B030D-6E8A-4147-A177-3AD203B41FA5}">
                      <a16:colId xmlns:a16="http://schemas.microsoft.com/office/drawing/2014/main" val="20002"/>
                    </a:ext>
                  </a:extLst>
                </a:gridCol>
                <a:gridCol w="956724">
                  <a:extLst>
                    <a:ext uri="{9D8B030D-6E8A-4147-A177-3AD203B41FA5}">
                      <a16:colId xmlns:a16="http://schemas.microsoft.com/office/drawing/2014/main" val="20003"/>
                    </a:ext>
                  </a:extLst>
                </a:gridCol>
                <a:gridCol w="1744134">
                  <a:extLst>
                    <a:ext uri="{9D8B030D-6E8A-4147-A177-3AD203B41FA5}">
                      <a16:colId xmlns:a16="http://schemas.microsoft.com/office/drawing/2014/main" val="20004"/>
                    </a:ext>
                  </a:extLst>
                </a:gridCol>
              </a:tblGrid>
              <a:tr h="248914">
                <a:tc>
                  <a:txBody>
                    <a:bodyPr/>
                    <a:lstStyle/>
                    <a:p>
                      <a:pPr marL="0" marR="0">
                        <a:lnSpc>
                          <a:spcPct val="107000"/>
                        </a:lnSpc>
                        <a:spcBef>
                          <a:spcPts val="0"/>
                        </a:spcBef>
                        <a:spcAft>
                          <a:spcPts val="0"/>
                        </a:spcAft>
                      </a:pPr>
                      <a:r>
                        <a:rPr lang="en-US" sz="1000" dirty="0">
                          <a:effectLst/>
                          <a:latin typeface="+mj-lt"/>
                        </a:rPr>
                        <a:t>Type</a:t>
                      </a:r>
                      <a:endParaRPr lang="en-US" sz="1000" dirty="0">
                        <a:effectLst/>
                        <a:latin typeface="+mj-lt"/>
                        <a:ea typeface="Calibri" panose="020F0502020204030204" pitchFamily="34" charset="0"/>
                        <a:cs typeface="Times New Roman" panose="02020603050405020304" pitchFamily="18" charset="0"/>
                      </a:endParaRPr>
                    </a:p>
                  </a:txBody>
                  <a:tcPr marL="44077" marR="44077" marT="0" marB="0"/>
                </a:tc>
                <a:tc>
                  <a:txBody>
                    <a:bodyPr/>
                    <a:lstStyle/>
                    <a:p>
                      <a:pPr marL="0" marR="0">
                        <a:lnSpc>
                          <a:spcPct val="107000"/>
                        </a:lnSpc>
                        <a:spcBef>
                          <a:spcPts val="0"/>
                        </a:spcBef>
                        <a:spcAft>
                          <a:spcPts val="0"/>
                        </a:spcAft>
                      </a:pPr>
                      <a:r>
                        <a:rPr lang="en-US" sz="1000" dirty="0">
                          <a:effectLst/>
                          <a:latin typeface="+mj-lt"/>
                        </a:rPr>
                        <a:t>Eligibility</a:t>
                      </a:r>
                      <a:endParaRPr lang="en-US" sz="1000" dirty="0">
                        <a:effectLst/>
                        <a:latin typeface="+mj-lt"/>
                        <a:ea typeface="Calibri" panose="020F0502020204030204" pitchFamily="34" charset="0"/>
                        <a:cs typeface="Times New Roman" panose="02020603050405020304" pitchFamily="18" charset="0"/>
                      </a:endParaRPr>
                    </a:p>
                  </a:txBody>
                  <a:tcPr marL="44077" marR="44077" marT="0" marB="0"/>
                </a:tc>
                <a:tc>
                  <a:txBody>
                    <a:bodyPr/>
                    <a:lstStyle/>
                    <a:p>
                      <a:pPr marL="0" marR="0">
                        <a:lnSpc>
                          <a:spcPct val="107000"/>
                        </a:lnSpc>
                        <a:spcBef>
                          <a:spcPts val="0"/>
                        </a:spcBef>
                        <a:spcAft>
                          <a:spcPts val="0"/>
                        </a:spcAft>
                      </a:pPr>
                      <a:r>
                        <a:rPr lang="en-US" sz="1000" dirty="0">
                          <a:effectLst/>
                          <a:latin typeface="+mj-lt"/>
                        </a:rPr>
                        <a:t>Revenue Level</a:t>
                      </a:r>
                      <a:endParaRPr lang="en-US" sz="1000" dirty="0">
                        <a:effectLst/>
                        <a:latin typeface="+mj-lt"/>
                        <a:ea typeface="Calibri" panose="020F0502020204030204" pitchFamily="34" charset="0"/>
                        <a:cs typeface="Times New Roman" panose="02020603050405020304" pitchFamily="18" charset="0"/>
                      </a:endParaRPr>
                    </a:p>
                  </a:txBody>
                  <a:tcPr marL="44077" marR="44077" marT="0" marB="0"/>
                </a:tc>
                <a:tc>
                  <a:txBody>
                    <a:bodyPr/>
                    <a:lstStyle/>
                    <a:p>
                      <a:pPr marL="0" marR="0">
                        <a:lnSpc>
                          <a:spcPct val="107000"/>
                        </a:lnSpc>
                        <a:spcBef>
                          <a:spcPts val="0"/>
                        </a:spcBef>
                        <a:spcAft>
                          <a:spcPts val="0"/>
                        </a:spcAft>
                      </a:pPr>
                      <a:r>
                        <a:rPr lang="en-US" sz="1000" dirty="0">
                          <a:effectLst/>
                          <a:latin typeface="+mj-lt"/>
                        </a:rPr>
                        <a:t>Dues Amount</a:t>
                      </a:r>
                      <a:endParaRPr lang="en-US" sz="1000" dirty="0">
                        <a:effectLst/>
                        <a:latin typeface="+mj-lt"/>
                        <a:ea typeface="Calibri" panose="020F0502020204030204" pitchFamily="34" charset="0"/>
                        <a:cs typeface="Times New Roman" panose="02020603050405020304" pitchFamily="18" charset="0"/>
                      </a:endParaRPr>
                    </a:p>
                  </a:txBody>
                  <a:tcPr marL="44077" marR="44077" marT="0" marB="0"/>
                </a:tc>
                <a:tc>
                  <a:txBody>
                    <a:bodyPr/>
                    <a:lstStyle/>
                    <a:p>
                      <a:pPr marL="0" marR="0">
                        <a:lnSpc>
                          <a:spcPct val="107000"/>
                        </a:lnSpc>
                        <a:spcBef>
                          <a:spcPts val="0"/>
                        </a:spcBef>
                        <a:spcAft>
                          <a:spcPts val="0"/>
                        </a:spcAft>
                      </a:pPr>
                      <a:r>
                        <a:rPr lang="en-US" sz="1000" dirty="0">
                          <a:effectLst/>
                          <a:latin typeface="+mj-lt"/>
                        </a:rPr>
                        <a:t>Benefits</a:t>
                      </a:r>
                      <a:endParaRPr lang="en-US" sz="1000" dirty="0">
                        <a:effectLst/>
                        <a:latin typeface="+mj-lt"/>
                        <a:ea typeface="Calibri" panose="020F0502020204030204" pitchFamily="34" charset="0"/>
                        <a:cs typeface="Times New Roman" panose="02020603050405020304" pitchFamily="18" charset="0"/>
                      </a:endParaRPr>
                    </a:p>
                  </a:txBody>
                  <a:tcPr marL="44077" marR="44077" marT="0" marB="0"/>
                </a:tc>
                <a:extLst>
                  <a:ext uri="{0D108BD9-81ED-4DB2-BD59-A6C34878D82A}">
                    <a16:rowId xmlns:a16="http://schemas.microsoft.com/office/drawing/2014/main" val="10000"/>
                  </a:ext>
                </a:extLst>
              </a:tr>
              <a:tr h="1706886">
                <a:tc>
                  <a:txBody>
                    <a:bodyPr/>
                    <a:lstStyle/>
                    <a:p>
                      <a:pPr marL="0" marR="0">
                        <a:lnSpc>
                          <a:spcPct val="107000"/>
                        </a:lnSpc>
                        <a:spcBef>
                          <a:spcPts val="0"/>
                        </a:spcBef>
                        <a:spcAft>
                          <a:spcPts val="0"/>
                        </a:spcAft>
                      </a:pPr>
                      <a:r>
                        <a:rPr lang="en-US" sz="1000" dirty="0">
                          <a:effectLst/>
                          <a:latin typeface="+mj-lt"/>
                        </a:rPr>
                        <a:t>Full Membership</a:t>
                      </a:r>
                      <a:endParaRPr lang="en-US" sz="1000" dirty="0">
                        <a:effectLst/>
                        <a:latin typeface="+mj-lt"/>
                        <a:ea typeface="Calibri" panose="020F0502020204030204" pitchFamily="34" charset="0"/>
                        <a:cs typeface="Times New Roman" panose="02020603050405020304" pitchFamily="18" charset="0"/>
                      </a:endParaRPr>
                    </a:p>
                  </a:txBody>
                  <a:tcPr marL="44077" marR="44077" marT="0" marB="0"/>
                </a:tc>
                <a:tc>
                  <a:txBody>
                    <a:bodyPr/>
                    <a:lstStyle/>
                    <a:p>
                      <a:pPr marL="0" marR="0">
                        <a:lnSpc>
                          <a:spcPct val="107000"/>
                        </a:lnSpc>
                        <a:spcBef>
                          <a:spcPts val="0"/>
                        </a:spcBef>
                        <a:spcAft>
                          <a:spcPts val="0"/>
                        </a:spcAft>
                      </a:pPr>
                      <a:r>
                        <a:rPr lang="en-US" sz="1000" dirty="0">
                          <a:effectLst/>
                          <a:latin typeface="Cambria" panose="02040503050406030204" pitchFamily="18" charset="0"/>
                          <a:ea typeface="Cambria" panose="02040503050406030204" pitchFamily="18" charset="0"/>
                        </a:rPr>
                        <a:t>Any business entity that operates within North America, and supports the vision, mission and activities of the Corporation shall be eligible to apply to become a Full Member of the Corporation.   Designated representatives of Full Members are eligible to serve on the Board of Directors and the Nominating Committee, vote for Directors, join Work Groups, and participate fully in Corporation activities.</a:t>
                      </a:r>
                      <a:endParaRPr lang="en-US" sz="1000" dirty="0">
                        <a:effectLst/>
                        <a:latin typeface="Cambria" panose="02040503050406030204" pitchFamily="18" charset="0"/>
                        <a:ea typeface="Cambria" panose="02040503050406030204" pitchFamily="18" charset="0"/>
                        <a:cs typeface="Times New Roman" panose="02020603050405020304" pitchFamily="18" charset="0"/>
                      </a:endParaRPr>
                    </a:p>
                  </a:txBody>
                  <a:tcPr marL="44077" marR="44077" marT="0" marB="0"/>
                </a:tc>
                <a:tc>
                  <a:txBody>
                    <a:bodyPr/>
                    <a:lstStyle/>
                    <a:p>
                      <a:pPr marL="0" marR="0">
                        <a:lnSpc>
                          <a:spcPct val="107000"/>
                        </a:lnSpc>
                        <a:spcBef>
                          <a:spcPts val="0"/>
                        </a:spcBef>
                        <a:spcAft>
                          <a:spcPts val="0"/>
                        </a:spcAft>
                      </a:pPr>
                      <a:r>
                        <a:rPr lang="en-US" sz="1000" dirty="0">
                          <a:effectLst/>
                          <a:latin typeface="Cambria" panose="02040503050406030204" pitchFamily="18" charset="0"/>
                          <a:ea typeface="Cambria" panose="02040503050406030204" pitchFamily="18" charset="0"/>
                        </a:rPr>
                        <a:t>&lt;$10M in Annual Revenue</a:t>
                      </a:r>
                    </a:p>
                    <a:p>
                      <a:pPr marL="0" marR="0">
                        <a:lnSpc>
                          <a:spcPct val="107000"/>
                        </a:lnSpc>
                        <a:spcBef>
                          <a:spcPts val="0"/>
                        </a:spcBef>
                        <a:spcAft>
                          <a:spcPts val="0"/>
                        </a:spcAft>
                      </a:pPr>
                      <a:r>
                        <a:rPr lang="en-US" sz="1000" dirty="0">
                          <a:effectLst/>
                          <a:latin typeface="Cambria" panose="02040503050406030204" pitchFamily="18" charset="0"/>
                          <a:ea typeface="Cambria" panose="02040503050406030204" pitchFamily="18" charset="0"/>
                        </a:rPr>
                        <a:t>$10M to $100M</a:t>
                      </a:r>
                    </a:p>
                    <a:p>
                      <a:pPr marL="0" marR="0">
                        <a:lnSpc>
                          <a:spcPct val="107000"/>
                        </a:lnSpc>
                        <a:spcBef>
                          <a:spcPts val="0"/>
                        </a:spcBef>
                        <a:spcAft>
                          <a:spcPts val="0"/>
                        </a:spcAft>
                      </a:pPr>
                      <a:r>
                        <a:rPr lang="en-US" sz="1000" dirty="0">
                          <a:effectLst/>
                          <a:latin typeface="Cambria" panose="02040503050406030204" pitchFamily="18" charset="0"/>
                          <a:ea typeface="Cambria" panose="02040503050406030204" pitchFamily="18" charset="0"/>
                        </a:rPr>
                        <a:t>$100 M to $1B</a:t>
                      </a:r>
                    </a:p>
                    <a:p>
                      <a:pPr marL="0" marR="0">
                        <a:lnSpc>
                          <a:spcPct val="107000"/>
                        </a:lnSpc>
                        <a:spcBef>
                          <a:spcPts val="0"/>
                        </a:spcBef>
                        <a:spcAft>
                          <a:spcPts val="0"/>
                        </a:spcAft>
                      </a:pPr>
                      <a:r>
                        <a:rPr lang="en-US" sz="1000" dirty="0">
                          <a:effectLst/>
                          <a:latin typeface="Cambria" panose="02040503050406030204" pitchFamily="18" charset="0"/>
                          <a:ea typeface="Cambria" panose="02040503050406030204" pitchFamily="18" charset="0"/>
                        </a:rPr>
                        <a:t>&gt;$1B in Annual </a:t>
                      </a:r>
                      <a:r>
                        <a:rPr lang="en-US" sz="1000" kern="1200" dirty="0">
                          <a:solidFill>
                            <a:schemeClr val="dk1"/>
                          </a:solidFill>
                          <a:effectLst/>
                          <a:latin typeface="Cambria" panose="02040503050406030204" pitchFamily="18" charset="0"/>
                          <a:ea typeface="Cambria" panose="02040503050406030204" pitchFamily="18" charset="0"/>
                          <a:cs typeface="+mn-cs"/>
                        </a:rPr>
                        <a:t>Revenue</a:t>
                      </a:r>
                      <a:r>
                        <a:rPr lang="en-US" sz="1000" dirty="0">
                          <a:effectLst/>
                          <a:latin typeface="Cambria" panose="02040503050406030204" pitchFamily="18" charset="0"/>
                          <a:ea typeface="Cambria" panose="02040503050406030204" pitchFamily="18" charset="0"/>
                        </a:rPr>
                        <a:t> </a:t>
                      </a:r>
                    </a:p>
                    <a:p>
                      <a:pPr marL="0" marR="0">
                        <a:lnSpc>
                          <a:spcPct val="107000"/>
                        </a:lnSpc>
                        <a:spcBef>
                          <a:spcPts val="0"/>
                        </a:spcBef>
                        <a:spcAft>
                          <a:spcPts val="0"/>
                        </a:spcAft>
                      </a:pPr>
                      <a:r>
                        <a:rPr lang="en-US" sz="1000" dirty="0">
                          <a:effectLst/>
                          <a:latin typeface="Cambria" panose="02040503050406030204" pitchFamily="18" charset="0"/>
                          <a:ea typeface="Cambria" panose="02040503050406030204" pitchFamily="18" charset="0"/>
                        </a:rPr>
                        <a:t>Rural Electric Cooperatives</a:t>
                      </a:r>
                    </a:p>
                  </a:txBody>
                  <a:tcPr marL="44077" marR="44077" marT="0" marB="0"/>
                </a:tc>
                <a:tc>
                  <a:txBody>
                    <a:bodyPr/>
                    <a:lstStyle/>
                    <a:p>
                      <a:pPr marL="0" marR="0">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$3,000.00</a:t>
                      </a:r>
                    </a:p>
                    <a:p>
                      <a:pPr marL="0" marR="0">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$7,500.00</a:t>
                      </a:r>
                    </a:p>
                    <a:p>
                      <a:pPr marL="0" marR="0">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$15,000.00</a:t>
                      </a:r>
                    </a:p>
                    <a:p>
                      <a:pPr marL="0" marR="0">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$20,000.00</a:t>
                      </a:r>
                    </a:p>
                    <a:p>
                      <a:pPr marL="0" marR="0">
                        <a:lnSpc>
                          <a:spcPct val="107000"/>
                        </a:lnSpc>
                        <a:spcBef>
                          <a:spcPts val="0"/>
                        </a:spcBef>
                        <a:spcAft>
                          <a:spcPts val="0"/>
                        </a:spcAft>
                      </a:pPr>
                      <a:r>
                        <a:rPr lang="en-US" sz="1000" kern="1200">
                          <a:solidFill>
                            <a:schemeClr val="dk1"/>
                          </a:solidFill>
                          <a:effectLst/>
                          <a:latin typeface="Cambria" panose="02040503050406030204" pitchFamily="18" charset="0"/>
                          <a:ea typeface="Cambria" panose="02040503050406030204" pitchFamily="18" charset="0"/>
                          <a:cs typeface="+mn-cs"/>
                        </a:rPr>
                        <a:t>$3,000.00</a:t>
                      </a:r>
                      <a:endParaRPr lang="en-US" sz="1000" kern="1200" dirty="0">
                        <a:solidFill>
                          <a:schemeClr val="dk1"/>
                        </a:solidFill>
                        <a:effectLst/>
                        <a:latin typeface="Cambria" panose="02040503050406030204" pitchFamily="18" charset="0"/>
                        <a:ea typeface="Cambria" panose="02040503050406030204" pitchFamily="18" charset="0"/>
                        <a:cs typeface="+mn-cs"/>
                      </a:endParaRPr>
                    </a:p>
                  </a:txBody>
                  <a:tcPr marL="44077" marR="44077" marT="0" marB="0"/>
                </a:tc>
                <a:tc>
                  <a:txBody>
                    <a:bodyPr/>
                    <a:lstStyle/>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Board of Directors Eligibility</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Voting Membership</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Website access</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Project Team/Working Group Participation</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Member Newsletters</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Policy Updates</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Stakeholder Forums</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Update Webinars</a:t>
                      </a:r>
                      <a:endParaRPr lang="en-US" sz="1000" dirty="0">
                        <a:effectLst/>
                        <a:latin typeface="Cambria" panose="02040503050406030204" pitchFamily="18" charset="0"/>
                        <a:ea typeface="Cambria" panose="02040503050406030204" pitchFamily="18" charset="0"/>
                        <a:cs typeface="Times New Roman" panose="02020603050405020304" pitchFamily="18" charset="0"/>
                      </a:endParaRPr>
                    </a:p>
                  </a:txBody>
                  <a:tcPr marL="44077" marR="44077" marT="0" marB="0"/>
                </a:tc>
                <a:extLst>
                  <a:ext uri="{0D108BD9-81ED-4DB2-BD59-A6C34878D82A}">
                    <a16:rowId xmlns:a16="http://schemas.microsoft.com/office/drawing/2014/main" val="10001"/>
                  </a:ext>
                </a:extLst>
              </a:tr>
              <a:tr h="1362462">
                <a:tc>
                  <a:txBody>
                    <a:bodyPr/>
                    <a:lstStyle/>
                    <a:p>
                      <a:pPr marL="0" marR="0">
                        <a:lnSpc>
                          <a:spcPct val="107000"/>
                        </a:lnSpc>
                        <a:spcBef>
                          <a:spcPts val="0"/>
                        </a:spcBef>
                        <a:spcAft>
                          <a:spcPts val="0"/>
                        </a:spcAft>
                      </a:pPr>
                      <a:r>
                        <a:rPr lang="en-US" sz="1000" dirty="0">
                          <a:effectLst/>
                          <a:latin typeface="+mj-lt"/>
                        </a:rPr>
                        <a:t>Affiliate Membership</a:t>
                      </a:r>
                      <a:endParaRPr lang="en-US" sz="1000" dirty="0">
                        <a:effectLst/>
                        <a:latin typeface="+mj-lt"/>
                        <a:ea typeface="Calibri" panose="020F0502020204030204" pitchFamily="34" charset="0"/>
                        <a:cs typeface="Times New Roman" panose="02020603050405020304" pitchFamily="18" charset="0"/>
                      </a:endParaRPr>
                    </a:p>
                  </a:txBody>
                  <a:tcPr marL="44077" marR="44077" marT="0" marB="0"/>
                </a:tc>
                <a:tc>
                  <a:txBody>
                    <a:bodyPr/>
                    <a:lstStyle/>
                    <a:p>
                      <a:pPr marL="0" marR="0">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Any college, university, or other similar entity not eligible to become a Full Member or Associate Member, as determined by the Board of Directors, that supports the vision, mission and activities of the Corporation shall be eligible to apply to become an Affiliate Member of the Corporation.  Designated representatives of Affiliate Members are not eligible to serve on the Board of Directors but shall be eligible to vote for Directors or at meetings of the membership.  Affiliate Members shall </a:t>
                      </a:r>
                      <a:r>
                        <a:rPr lang="en-US" sz="1000" kern="1200">
                          <a:solidFill>
                            <a:schemeClr val="dk1"/>
                          </a:solidFill>
                          <a:effectLst/>
                          <a:latin typeface="Cambria" panose="02040503050406030204" pitchFamily="18" charset="0"/>
                          <a:ea typeface="Cambria" panose="02040503050406030204" pitchFamily="18" charset="0"/>
                          <a:cs typeface="+mn-cs"/>
                        </a:rPr>
                        <a:t>be join </a:t>
                      </a:r>
                      <a:r>
                        <a:rPr lang="en-US" sz="1000" kern="1200" dirty="0">
                          <a:solidFill>
                            <a:schemeClr val="dk1"/>
                          </a:solidFill>
                          <a:effectLst/>
                          <a:latin typeface="Cambria" panose="02040503050406030204" pitchFamily="18" charset="0"/>
                          <a:ea typeface="Cambria" panose="02040503050406030204" pitchFamily="18" charset="0"/>
                          <a:cs typeface="+mn-cs"/>
                        </a:rPr>
                        <a:t>Work Groups and to participate in other activities of the Corporation.</a:t>
                      </a:r>
                    </a:p>
                  </a:txBody>
                  <a:tcPr marL="44077" marR="44077" marT="0" marB="0"/>
                </a:tc>
                <a:tc>
                  <a:txBody>
                    <a:bodyPr/>
                    <a:lstStyle/>
                    <a:p>
                      <a:pPr marL="0" marR="0">
                        <a:lnSpc>
                          <a:spcPct val="107000"/>
                        </a:lnSpc>
                        <a:spcBef>
                          <a:spcPts val="0"/>
                        </a:spcBef>
                        <a:spcAft>
                          <a:spcPts val="0"/>
                        </a:spcAft>
                      </a:pPr>
                      <a:r>
                        <a:rPr lang="en-US" sz="1000" dirty="0">
                          <a:effectLst/>
                          <a:latin typeface="+mj-lt"/>
                        </a:rPr>
                        <a:t> </a:t>
                      </a:r>
                      <a:r>
                        <a:rPr lang="en-US" sz="1000" kern="1200" dirty="0">
                          <a:solidFill>
                            <a:schemeClr val="dk1"/>
                          </a:solidFill>
                          <a:effectLst/>
                          <a:latin typeface="Cambria" panose="02040503050406030204" pitchFamily="18" charset="0"/>
                          <a:ea typeface="Cambria" panose="02040503050406030204" pitchFamily="18" charset="0"/>
                          <a:cs typeface="+mn-cs"/>
                        </a:rPr>
                        <a:t>N/A</a:t>
                      </a:r>
                    </a:p>
                  </a:txBody>
                  <a:tcPr marL="44077" marR="44077" marT="0" marB="0"/>
                </a:tc>
                <a:tc>
                  <a:txBody>
                    <a:bodyPr/>
                    <a:lstStyle/>
                    <a:p>
                      <a:pPr marL="0" marR="0" algn="l" defTabSz="914400" rtl="0" eaLnBrk="1" latinLnBrk="0" hangingPunct="1">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$500.00</a:t>
                      </a:r>
                    </a:p>
                  </a:txBody>
                  <a:tcPr marL="44077" marR="44077" marT="0" marB="0"/>
                </a:tc>
                <a:tc>
                  <a:txBody>
                    <a:bodyPr/>
                    <a:lstStyle/>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Voting Membership</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Project Team/Working Group Participation</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Member Newsletters</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Policy Updates</a:t>
                      </a:r>
                    </a:p>
                  </a:txBody>
                  <a:tcPr marL="44077" marR="44077" marT="0" marB="0"/>
                </a:tc>
                <a:extLst>
                  <a:ext uri="{0D108BD9-81ED-4DB2-BD59-A6C34878D82A}">
                    <a16:rowId xmlns:a16="http://schemas.microsoft.com/office/drawing/2014/main" val="10002"/>
                  </a:ext>
                </a:extLst>
              </a:tr>
              <a:tr h="1455738">
                <a:tc>
                  <a:txBody>
                    <a:bodyPr/>
                    <a:lstStyle/>
                    <a:p>
                      <a:pPr marL="0" marR="0">
                        <a:lnSpc>
                          <a:spcPct val="107000"/>
                        </a:lnSpc>
                        <a:spcBef>
                          <a:spcPts val="0"/>
                        </a:spcBef>
                        <a:spcAft>
                          <a:spcPts val="0"/>
                        </a:spcAft>
                      </a:pPr>
                      <a:r>
                        <a:rPr lang="en-US" sz="1000" dirty="0">
                          <a:effectLst/>
                          <a:latin typeface="+mj-lt"/>
                        </a:rPr>
                        <a:t>Associate Membership</a:t>
                      </a:r>
                      <a:endParaRPr lang="en-US" sz="1000" dirty="0">
                        <a:effectLst/>
                        <a:latin typeface="+mj-lt"/>
                        <a:ea typeface="Calibri" panose="020F0502020204030204" pitchFamily="34" charset="0"/>
                        <a:cs typeface="Times New Roman" panose="02020603050405020304" pitchFamily="18" charset="0"/>
                      </a:endParaRPr>
                    </a:p>
                  </a:txBody>
                  <a:tcPr marL="44077" marR="44077" marT="0" marB="0"/>
                </a:tc>
                <a:tc>
                  <a:txBody>
                    <a:bodyPr/>
                    <a:lstStyle/>
                    <a:p>
                      <a:pPr marL="0" marR="0">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Any governmental entity, non-profit organization whose primary source of revenue is membership dues, or other similar entity not eligible to become a Full or Affiliate Member, subject to approval by the Board of Directors, that supports the vision, mission and activities of the Corporation, shall be eligible to apply to become an Associate Member of the Corporation.  Designated representatives of Associate Members are not eligible to serve on the Board of Directors.  Associate Members shall be eligible to vote for Directors, join Work Groups and participate in other activities of the Corporation.</a:t>
                      </a:r>
                    </a:p>
                  </a:txBody>
                  <a:tcPr marL="44077" marR="44077" marT="0" marB="0"/>
                </a:tc>
                <a:tc>
                  <a:txBody>
                    <a:bodyPr/>
                    <a:lstStyle/>
                    <a:p>
                      <a:pPr marL="0" marR="0">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&lt;$10M in Annual Revenue</a:t>
                      </a:r>
                    </a:p>
                    <a:p>
                      <a:pPr marL="0" marR="0">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$10M to $100M</a:t>
                      </a:r>
                    </a:p>
                  </a:txBody>
                  <a:tcPr marL="44077" marR="44077" marT="0" marB="0"/>
                </a:tc>
                <a:tc>
                  <a:txBody>
                    <a:bodyPr/>
                    <a:lstStyle/>
                    <a:p>
                      <a:pPr marL="0" marR="0" algn="l" defTabSz="914400" rtl="0" eaLnBrk="1" latinLnBrk="0" hangingPunct="1">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$2,500.00</a:t>
                      </a:r>
                    </a:p>
                    <a:p>
                      <a:pPr marL="0" marR="0" algn="l" defTabSz="914400" rtl="0" eaLnBrk="1" latinLnBrk="0" hangingPunct="1">
                        <a:lnSpc>
                          <a:spcPct val="107000"/>
                        </a:lnSpc>
                        <a:spcBef>
                          <a:spcPts val="0"/>
                        </a:spcBef>
                        <a:spcAft>
                          <a:spcPts val="0"/>
                        </a:spcAft>
                      </a:pPr>
                      <a:r>
                        <a:rPr lang="en-US" sz="1000" kern="1200" dirty="0">
                          <a:solidFill>
                            <a:schemeClr val="dk1"/>
                          </a:solidFill>
                          <a:effectLst/>
                          <a:latin typeface="Cambria" panose="02040503050406030204" pitchFamily="18" charset="0"/>
                          <a:ea typeface="Cambria" panose="02040503050406030204" pitchFamily="18" charset="0"/>
                          <a:cs typeface="+mn-cs"/>
                        </a:rPr>
                        <a:t>$5,000.00 </a:t>
                      </a:r>
                    </a:p>
                  </a:txBody>
                  <a:tcPr marL="44077" marR="44077" marT="0" marB="0"/>
                </a:tc>
                <a:tc>
                  <a:txBody>
                    <a:bodyPr/>
                    <a:lstStyle/>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Voting Membership</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Website access</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Project Team/Working Group Participation</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Member Newsletters</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Policy Updates</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Stakeholder Forums</a:t>
                      </a:r>
                    </a:p>
                    <a:p>
                      <a:pPr marL="119063" marR="0" lvl="0" indent="-119063">
                        <a:lnSpc>
                          <a:spcPct val="107000"/>
                        </a:lnSpc>
                        <a:spcBef>
                          <a:spcPts val="0"/>
                        </a:spcBef>
                        <a:spcAft>
                          <a:spcPts val="0"/>
                        </a:spcAft>
                        <a:buFont typeface="Symbol" panose="05050102010706020507" pitchFamily="18" charset="2"/>
                        <a:buChar char=""/>
                      </a:pPr>
                      <a:r>
                        <a:rPr lang="en-US" sz="1000" dirty="0">
                          <a:effectLst/>
                          <a:latin typeface="Cambria" panose="02040503050406030204" pitchFamily="18" charset="0"/>
                          <a:ea typeface="Cambria" panose="02040503050406030204" pitchFamily="18" charset="0"/>
                        </a:rPr>
                        <a:t>Update Webinars</a:t>
                      </a:r>
                      <a:endParaRPr lang="en-US" sz="1000" dirty="0">
                        <a:effectLst/>
                        <a:latin typeface="Cambria" panose="02040503050406030204" pitchFamily="18" charset="0"/>
                        <a:ea typeface="Cambria" panose="02040503050406030204" pitchFamily="18" charset="0"/>
                        <a:cs typeface="Times New Roman" panose="02020603050405020304" pitchFamily="18" charset="0"/>
                      </a:endParaRPr>
                    </a:p>
                  </a:txBody>
                  <a:tcPr marL="44077" marR="44077" marT="0" marB="0"/>
                </a:tc>
                <a:extLst>
                  <a:ext uri="{0D108BD9-81ED-4DB2-BD59-A6C34878D82A}">
                    <a16:rowId xmlns:a16="http://schemas.microsoft.com/office/drawing/2014/main" val="10003"/>
                  </a:ext>
                </a:extLst>
              </a:tr>
            </a:tbl>
          </a:graphicData>
        </a:graphic>
      </p:graphicFrame>
      <p:sp>
        <p:nvSpPr>
          <p:cNvPr id="3" name="Rectangle 2"/>
          <p:cNvSpPr/>
          <p:nvPr/>
        </p:nvSpPr>
        <p:spPr>
          <a:xfrm>
            <a:off x="558796" y="6358563"/>
            <a:ext cx="10092261" cy="276999"/>
          </a:xfrm>
          <a:prstGeom prst="rect">
            <a:avLst/>
          </a:prstGeom>
        </p:spPr>
        <p:txBody>
          <a:bodyPr wrap="square">
            <a:spAutoFit/>
          </a:bodyPr>
          <a:lstStyle/>
          <a:p>
            <a:pPr algn="ctr"/>
            <a:r>
              <a:rPr lang="en-US" sz="1200" dirty="0">
                <a:latin typeface="+mj-lt"/>
              </a:rPr>
              <a:t>For additional information, please contact K. Malaika Walton at </a:t>
            </a:r>
            <a:r>
              <a:rPr lang="en-US" sz="1200" b="1" dirty="0">
                <a:latin typeface="+mj-lt"/>
              </a:rPr>
              <a:t>(202) 495-3126 / mwalton@gridwise.org</a:t>
            </a:r>
            <a:r>
              <a:rPr lang="en-US" sz="1200" dirty="0">
                <a:latin typeface="+mj-lt"/>
              </a:rPr>
              <a:t>.</a:t>
            </a:r>
          </a:p>
        </p:txBody>
      </p:sp>
      <p:sp>
        <p:nvSpPr>
          <p:cNvPr id="5" name="Title 1"/>
          <p:cNvSpPr txBox="1">
            <a:spLocks/>
          </p:cNvSpPr>
          <p:nvPr/>
        </p:nvSpPr>
        <p:spPr>
          <a:xfrm>
            <a:off x="1298614" y="244851"/>
            <a:ext cx="8612623"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4000" b="1" dirty="0"/>
              <a:t>Membership Structure</a:t>
            </a:r>
          </a:p>
        </p:txBody>
      </p:sp>
    </p:spTree>
    <p:extLst>
      <p:ext uri="{BB962C8B-B14F-4D97-AF65-F5344CB8AC3E}">
        <p14:creationId xmlns:p14="http://schemas.microsoft.com/office/powerpoint/2010/main" val="19244954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1">
      <a:dk1>
        <a:srgbClr val="051920"/>
      </a:dk1>
      <a:lt1>
        <a:srgbClr val="FFFFFF"/>
      </a:lt1>
      <a:dk2>
        <a:srgbClr val="598F7C"/>
      </a:dk2>
      <a:lt2>
        <a:srgbClr val="FFFFFF"/>
      </a:lt2>
      <a:accent1>
        <a:srgbClr val="598F7C"/>
      </a:accent1>
      <a:accent2>
        <a:srgbClr val="3E7799"/>
      </a:accent2>
      <a:accent3>
        <a:srgbClr val="A8A810"/>
      </a:accent3>
      <a:accent4>
        <a:srgbClr val="95A39D"/>
      </a:accent4>
      <a:accent5>
        <a:srgbClr val="B40020"/>
      </a:accent5>
      <a:accent6>
        <a:srgbClr val="0070C0"/>
      </a:accent6>
      <a:hlink>
        <a:srgbClr val="00364E"/>
      </a:hlink>
      <a:folHlink>
        <a:srgbClr val="48534E"/>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826</TotalTime>
  <Words>1553</Words>
  <Application>Microsoft Office PowerPoint</Application>
  <PresentationFormat>Widescreen</PresentationFormat>
  <Paragraphs>216</Paragraphs>
  <Slides>14</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Cambria</vt:lpstr>
      <vt:lpstr>Symbol</vt:lpstr>
      <vt:lpstr>Adjacency</vt:lpstr>
      <vt:lpstr>PowerPoint Presentation</vt:lpstr>
      <vt:lpstr>PowerPoint Presentation</vt:lpstr>
      <vt:lpstr>PowerPoint Presentation</vt:lpstr>
      <vt:lpstr>2022 Priority Initiative: Grid Investments through the Implementation of the Infrastructure Investment and Jobs Act (IIJA) </vt:lpstr>
      <vt:lpstr>PowerPoint Presentation</vt:lpstr>
      <vt:lpstr>Realizing Member Benefits in 2022</vt:lpstr>
      <vt:lpstr>2022 Themes – Quarterly Focus</vt:lpstr>
      <vt:lpstr>GridWise Member Meetings 2022</vt:lpstr>
      <vt:lpstr>PowerPoint Presentation</vt:lpstr>
      <vt:lpstr>Grid Modernization Index Report</vt:lpstr>
      <vt:lpstr>PowerPoint Presentation</vt:lpstr>
      <vt:lpstr>Technology Portfolio</vt:lpstr>
      <vt:lpstr>Thought Leadership on Key Issues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O'Neill</dc:creator>
  <cp:lastModifiedBy>K. Malaika Walton</cp:lastModifiedBy>
  <cp:revision>70</cp:revision>
  <dcterms:created xsi:type="dcterms:W3CDTF">2021-01-19T21:07:44Z</dcterms:created>
  <dcterms:modified xsi:type="dcterms:W3CDTF">2022-01-27T20:46:22Z</dcterms:modified>
</cp:coreProperties>
</file>