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8" r:id="rId2"/>
    <p:sldId id="423" r:id="rId3"/>
    <p:sldId id="1240" r:id="rId4"/>
    <p:sldId id="317" r:id="rId5"/>
    <p:sldId id="418" r:id="rId6"/>
    <p:sldId id="419" r:id="rId7"/>
    <p:sldId id="422" r:id="rId8"/>
    <p:sldId id="1243" r:id="rId9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and Agenda" id="{E31F9C84-FF5A-4A9E-BAF7-AEDE27D4713C}">
          <p14:sldIdLst>
            <p14:sldId id="258"/>
            <p14:sldId id="423"/>
            <p14:sldId id="1240"/>
            <p14:sldId id="317"/>
            <p14:sldId id="418"/>
            <p14:sldId id="419"/>
            <p14:sldId id="422"/>
            <p14:sldId id="12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yce Yonker" initials="" lastIdx="123" clrIdx="0"/>
  <p:cmAuthor id="2" name="Andrew Rector" initials="" lastIdx="26" clrIdx="1"/>
  <p:cmAuthor id="3" name="Steve Hauser" initials="SH" lastIdx="1" clrIdx="2"/>
  <p:cmAuthor id="4" name="Moore, Sharelynn" initials="MS" lastIdx="2" clrIdx="3">
    <p:extLst>
      <p:ext uri="{19B8F6BF-5375-455C-9EA6-DF929625EA0E}">
        <p15:presenceInfo xmlns:p15="http://schemas.microsoft.com/office/powerpoint/2012/main" userId="S-1-5-21-1644491937-113007714-682003330-58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1920"/>
    <a:srgbClr val="598F7C"/>
    <a:srgbClr val="003A48"/>
    <a:srgbClr val="00B3F4"/>
    <a:srgbClr val="FFFFFF"/>
    <a:srgbClr val="DDDDDD"/>
    <a:srgbClr val="3E7799"/>
    <a:srgbClr val="B40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80259" autoAdjust="0"/>
  </p:normalViewPr>
  <p:slideViewPr>
    <p:cSldViewPr snapToGrid="0">
      <p:cViewPr varScale="1">
        <p:scale>
          <a:sx n="88" d="100"/>
          <a:sy n="88" d="100"/>
        </p:scale>
        <p:origin x="62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E4C0A0B-8268-4594-B378-B136B1D6C872}" type="datetimeFigureOut">
              <a:rPr lang="en-US" smtClean="0"/>
              <a:pPr/>
              <a:t>12/7/2021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ED8EC4D-F2B4-4A67-897F-A0A0C37DCA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726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A5080-B957-4BD5-BE1B-870ACA30C0A2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678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members logos on page</a:t>
            </a:r>
          </a:p>
          <a:p>
            <a:pPr marL="171450" indent="-171450">
              <a:buFontTx/>
              <a:buChar char="-"/>
            </a:pPr>
            <a:r>
              <a:rPr lang="en-US" dirty="0"/>
              <a:t>15 new members in 2021 – confirm correct?</a:t>
            </a:r>
          </a:p>
          <a:p>
            <a:pPr marL="171450" indent="-171450">
              <a:buFontTx/>
              <a:buChar char="-"/>
            </a:pPr>
            <a:r>
              <a:rPr lang="en-US" dirty="0"/>
              <a:t>More than half those in last 3 months.  </a:t>
            </a:r>
          </a:p>
          <a:p>
            <a:pPr marL="171450" indent="-171450">
              <a:buFontTx/>
              <a:buChar char="-"/>
            </a:pPr>
            <a:r>
              <a:rPr lang="en-US" dirty="0"/>
              <a:t>Utilize grid investments and DOE / NASEO engagement to increase membership in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8EC4D-F2B4-4A67-897F-A0A0C37DCAE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407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we do not see David Koogler here, note his pending retirement!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D8EC4D-F2B4-4A67-897F-A0A0C37DCA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0147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Malaika to highlight new core message and value proposition statement, produced from Operations Committee, potentially with Lee Krevat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8EC4D-F2B4-4A67-897F-A0A0C37DCAE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855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Monthly Topical Themes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drove messaging / raised voice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Member Driven Reports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Technology Portfolio	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Grid Modernization Index – Readiness Whitepaper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Policy Development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Building of grid investments framework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DOE issues and recommendations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8EC4D-F2B4-4A67-897F-A0A0C37DCAE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377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8EC4D-F2B4-4A67-897F-A0A0C37DCAE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601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GWA Survey 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Lead with a question to audience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OPEN Forum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8EC4D-F2B4-4A67-897F-A0A0C37DCAE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276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4A474-4786-4634-BF54-CD9A4BD17997}" type="datetime1">
              <a:rPr lang="en-US" smtClean="0">
                <a:solidFill>
                  <a:srgbClr val="DFDCB7"/>
                </a:solidFill>
              </a:rPr>
              <a:pPr/>
              <a:t>12/7/2021</a:t>
            </a:fld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239" y="6401044"/>
            <a:ext cx="725374" cy="26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546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A6D1E-3056-4046-B2F6-D10B95276144}" type="datetime1">
              <a:rPr lang="en-US" smtClean="0">
                <a:solidFill>
                  <a:srgbClr val="DFDCB7"/>
                </a:solidFill>
              </a:rPr>
              <a:pPr/>
              <a:t>12/7/2021</a:t>
            </a:fld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239" y="6401044"/>
            <a:ext cx="725374" cy="26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67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2EE18-8BF0-49B6-AC15-E4686865D28E}" type="datetime1">
              <a:rPr lang="en-US" smtClean="0">
                <a:solidFill>
                  <a:srgbClr val="DFDCB7"/>
                </a:solidFill>
              </a:rPr>
              <a:pPr/>
              <a:t>12/7/2021</a:t>
            </a:fld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>
                <a:latin typeface="+mj-lt"/>
              </a:defRPr>
            </a:lvl1pPr>
            <a:lvl2pPr>
              <a:defRPr sz="24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>
                <a:latin typeface="+mj-lt"/>
              </a:defRPr>
            </a:lvl1pPr>
            <a:lvl2pPr>
              <a:defRPr sz="24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22162-71FB-444B-A6A3-3E8B5A41CB27}" type="datetime1">
              <a:rPr lang="en-US" smtClean="0">
                <a:solidFill>
                  <a:srgbClr val="DFDCB7"/>
                </a:solidFill>
              </a:rPr>
              <a:pPr/>
              <a:t>12/7/2021</a:t>
            </a:fld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239" y="6401044"/>
            <a:ext cx="725374" cy="26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153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304A9-EEA0-4696-B262-812DDCC5D64E}" type="datetime1">
              <a:rPr lang="en-US" smtClean="0">
                <a:solidFill>
                  <a:srgbClr val="DFDCB7"/>
                </a:solidFill>
              </a:rPr>
              <a:pPr/>
              <a:t>12/7/2021</a:t>
            </a:fld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239" y="6401044"/>
            <a:ext cx="725374" cy="26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22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8A2CE-275B-48A9-9979-BBD97F107738}" type="datetime1">
              <a:rPr lang="en-US" smtClean="0">
                <a:solidFill>
                  <a:srgbClr val="DFDCB7"/>
                </a:solidFill>
              </a:rPr>
              <a:pPr/>
              <a:t>12/7/2021</a:t>
            </a:fld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239" y="6401044"/>
            <a:ext cx="725374" cy="26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87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A6654-47AC-493A-9F10-8D4C2E1825BC}" type="datetime1">
              <a:rPr lang="en-US" smtClean="0">
                <a:solidFill>
                  <a:srgbClr val="DFDCB7"/>
                </a:solidFill>
              </a:rPr>
              <a:pPr/>
              <a:t>12/7/2021</a:t>
            </a:fld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934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832-6C58-43E4-B64F-1363B5FECAF5}" type="datetime1">
              <a:rPr lang="en-US" smtClean="0">
                <a:solidFill>
                  <a:srgbClr val="DFDCB7"/>
                </a:solidFill>
              </a:rPr>
              <a:pPr/>
              <a:t>12/7/2021</a:t>
            </a:fld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3710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43D1-952D-411E-BE3E-1E40AA05D4D6}" type="datetime1">
              <a:rPr lang="en-US" smtClean="0">
                <a:solidFill>
                  <a:srgbClr val="DFDCB7"/>
                </a:solidFill>
              </a:rPr>
              <a:pPr/>
              <a:t>12/7/2021</a:t>
            </a:fld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24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0D460-9F56-4CD4-B906-52870E01E4EA}" type="datetime1">
              <a:rPr lang="en-US" smtClean="0">
                <a:solidFill>
                  <a:srgbClr val="DFDCB7"/>
                </a:solidFill>
              </a:rPr>
              <a:pPr/>
              <a:t>12/7/2021</a:t>
            </a:fld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70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12E91-48BA-4531-8A8F-57E9BDDF5354}" type="datetime1">
              <a:rPr lang="en-US" smtClean="0">
                <a:solidFill>
                  <a:srgbClr val="DFDCB7"/>
                </a:solidFill>
              </a:rPr>
              <a:pPr/>
              <a:t>12/7/2021</a:t>
            </a:fld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E929-E2AF-424A-9559-AFF5A7401BF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298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89690"/>
            <a:ext cx="11948160" cy="914400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</p:spPr>
        <p:txBody>
          <a:bodyPr/>
          <a:lstStyle/>
          <a:p>
            <a:fld id="{BD24E929-E2AF-424A-9559-AFF5A7401BF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1512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D24E929-E2AF-424A-9559-AFF5A7401BF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D9509D1-1162-40FC-BD43-F35785799F03}" type="datetime1">
              <a:rPr lang="en-US" smtClean="0">
                <a:solidFill>
                  <a:srgbClr val="DFDCB7"/>
                </a:solidFill>
              </a:rPr>
              <a:pPr/>
              <a:t>12/7/2021</a:t>
            </a:fld>
            <a:endParaRPr lang="en-US" dirty="0">
              <a:solidFill>
                <a:srgbClr val="DFDCB7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239" y="6401044"/>
            <a:ext cx="725374" cy="26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4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08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584008" y="4089552"/>
            <a:ext cx="10677550" cy="636228"/>
          </a:xfrm>
        </p:spPr>
        <p:txBody>
          <a:bodyPr>
            <a:normAutofit fontScale="92500"/>
          </a:bodyPr>
          <a:lstStyle/>
          <a:p>
            <a:r>
              <a:rPr lang="en-US" sz="2400" b="1" i="1" spc="90" dirty="0">
                <a:solidFill>
                  <a:schemeClr val="accent1"/>
                </a:solidFill>
                <a:latin typeface="+mj-lt"/>
              </a:rPr>
              <a:t>Ensuring America’s Electricity Grid Supports our Economy's Changing Needs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1" y="6335469"/>
            <a:ext cx="101473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2F2B20"/>
                </a:solidFill>
                <a:latin typeface="+mj-lt"/>
              </a:rPr>
              <a:t>1800 M Street, NW, Suite #400S, Washington, DC 20036 | Phone: (202) 530-9740  | Fax: 202-530-0659 | info@gridwise.org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355726"/>
            <a:ext cx="3915833" cy="142760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26533" y="2911960"/>
            <a:ext cx="86362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spc="-100" dirty="0">
                <a:solidFill>
                  <a:srgbClr val="003A48"/>
                </a:solidFill>
                <a:latin typeface="+mj-lt"/>
                <a:ea typeface="+mj-ea"/>
                <a:cs typeface="+mj-cs"/>
              </a:rPr>
              <a:t>2021 Annual Meeting of the Members</a:t>
            </a:r>
          </a:p>
          <a:p>
            <a:r>
              <a:rPr lang="en-US" sz="2800" i="1" spc="-100" dirty="0">
                <a:solidFill>
                  <a:srgbClr val="003A48"/>
                </a:solidFill>
                <a:latin typeface="+mj-lt"/>
                <a:ea typeface="+mj-ea"/>
                <a:cs typeface="+mj-cs"/>
              </a:rPr>
              <a:t>8:00am – 8:45am - December 9, 2021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26533" y="4073844"/>
            <a:ext cx="10092267" cy="0"/>
          </a:xfrm>
          <a:prstGeom prst="line">
            <a:avLst/>
          </a:prstGeom>
          <a:ln w="63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274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215DE-C2AB-476E-9B3C-61003FD8C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Agenda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14EC26E-431B-4C17-B757-E3DA448056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5855563"/>
              </p:ext>
            </p:extLst>
          </p:nvPr>
        </p:nvGraphicFramePr>
        <p:xfrm>
          <a:off x="787750" y="1843052"/>
          <a:ext cx="10356499" cy="4471337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4541671">
                  <a:extLst>
                    <a:ext uri="{9D8B030D-6E8A-4147-A177-3AD203B41FA5}">
                      <a16:colId xmlns:a16="http://schemas.microsoft.com/office/drawing/2014/main" val="3460732198"/>
                    </a:ext>
                  </a:extLst>
                </a:gridCol>
                <a:gridCol w="3734197">
                  <a:extLst>
                    <a:ext uri="{9D8B030D-6E8A-4147-A177-3AD203B41FA5}">
                      <a16:colId xmlns:a16="http://schemas.microsoft.com/office/drawing/2014/main" val="711618969"/>
                    </a:ext>
                  </a:extLst>
                </a:gridCol>
                <a:gridCol w="2080631">
                  <a:extLst>
                    <a:ext uri="{9D8B030D-6E8A-4147-A177-3AD203B41FA5}">
                      <a16:colId xmlns:a16="http://schemas.microsoft.com/office/drawing/2014/main" val="1644064209"/>
                    </a:ext>
                  </a:extLst>
                </a:gridCol>
              </a:tblGrid>
              <a:tr h="7820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</a:rPr>
                        <a:t>Welcome and Introductions</a:t>
                      </a:r>
                    </a:p>
                    <a:p>
                      <a:pPr marL="742950" marR="0" lvl="1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effectLst/>
                          <a:latin typeface="+mj-lt"/>
                        </a:rPr>
                        <a:t>New Members</a:t>
                      </a:r>
                    </a:p>
                    <a:p>
                      <a:pPr marL="742950" marR="0" lvl="1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effectLst/>
                          <a:latin typeface="+mj-lt"/>
                        </a:rPr>
                        <a:t>2022-2023  Board of Directors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</a:rPr>
                        <a:t> </a:t>
                      </a:r>
                      <a:endParaRPr lang="en-US" sz="18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06" marR="619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+mj-lt"/>
                        </a:rPr>
                        <a:t>Karen Wayland, CEO</a:t>
                      </a:r>
                      <a:endParaRPr lang="en-US" sz="18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06" marR="619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+mj-lt"/>
                        </a:rPr>
                        <a:t>8:00 – 8:05 (all times EST)</a:t>
                      </a:r>
                      <a:endParaRPr lang="en-US" sz="18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06" marR="61906" marT="0" marB="0"/>
                </a:tc>
                <a:extLst>
                  <a:ext uri="{0D108BD9-81ED-4DB2-BD59-A6C34878D82A}">
                    <a16:rowId xmlns:a16="http://schemas.microsoft.com/office/drawing/2014/main" val="24991687"/>
                  </a:ext>
                </a:extLst>
              </a:tr>
              <a:tr h="8523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Update to Core Message and Value Prop</a:t>
                      </a:r>
                    </a:p>
                  </a:txBody>
                  <a:tcPr marL="61906" marR="619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K. Malaika Walton, Membership and Programs Director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06" marR="619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8:05 – 8:10 AM</a:t>
                      </a:r>
                    </a:p>
                  </a:txBody>
                  <a:tcPr marL="61906" marR="61906" marT="0" marB="0"/>
                </a:tc>
                <a:extLst>
                  <a:ext uri="{0D108BD9-81ED-4DB2-BD59-A6C34878D82A}">
                    <a16:rowId xmlns:a16="http://schemas.microsoft.com/office/drawing/2014/main" val="2267259269"/>
                  </a:ext>
                </a:extLst>
              </a:tr>
              <a:tr h="9835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Highlights from 2021</a:t>
                      </a:r>
                    </a:p>
                  </a:txBody>
                  <a:tcPr marL="61906" marR="619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Aurora  Edington, Policy Director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Richie O’Neill, Executive Director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Josh Steinhardt, Operations Director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+mj-lt"/>
                      </a:endParaRPr>
                    </a:p>
                  </a:txBody>
                  <a:tcPr marL="61906" marR="619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8:10 – 8:15 AM</a:t>
                      </a:r>
                    </a:p>
                  </a:txBody>
                  <a:tcPr marL="61906" marR="61906" marT="0" marB="0"/>
                </a:tc>
                <a:extLst>
                  <a:ext uri="{0D108BD9-81ED-4DB2-BD59-A6C34878D82A}">
                    <a16:rowId xmlns:a16="http://schemas.microsoft.com/office/drawing/2014/main" val="844582774"/>
                  </a:ext>
                </a:extLst>
              </a:tr>
              <a:tr h="65933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GridWise Member Feedback</a:t>
                      </a:r>
                    </a:p>
                  </a:txBody>
                  <a:tcPr marL="61906" marR="619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 marL="61906" marR="619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8:15 – 8:30 AM</a:t>
                      </a:r>
                    </a:p>
                  </a:txBody>
                  <a:tcPr marL="61906" marR="61906" marT="0" marB="0"/>
                </a:tc>
                <a:extLst>
                  <a:ext uri="{0D108BD9-81ED-4DB2-BD59-A6C34878D82A}">
                    <a16:rowId xmlns:a16="http://schemas.microsoft.com/office/drawing/2014/main" val="176822317"/>
                  </a:ext>
                </a:extLst>
              </a:tr>
              <a:tr h="6475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 Questions and Answers</a:t>
                      </a:r>
                      <a:endParaRPr lang="en-US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06" marR="619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 Group Discussion</a:t>
                      </a:r>
                      <a:endParaRPr lang="en-US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06" marR="619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 – 8:45 AM</a:t>
                      </a:r>
                    </a:p>
                  </a:txBody>
                  <a:tcPr marL="61906" marR="61906" marT="0" marB="0"/>
                </a:tc>
                <a:extLst>
                  <a:ext uri="{0D108BD9-81ED-4DB2-BD59-A6C34878D82A}">
                    <a16:rowId xmlns:a16="http://schemas.microsoft.com/office/drawing/2014/main" val="4272182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4926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3AC73-BDB9-4501-8C17-623F39B6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356" y="313512"/>
            <a:ext cx="10160000" cy="1143000"/>
          </a:xfrm>
        </p:spPr>
        <p:txBody>
          <a:bodyPr/>
          <a:lstStyle/>
          <a:p>
            <a:r>
              <a:rPr lang="en-US" dirty="0"/>
              <a:t>New Members Growing Our Collective Voice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0277F2-FFEB-446F-A933-3587B9BC9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290" y="1723007"/>
            <a:ext cx="1404778" cy="1428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C64EA9-F04C-4100-BA61-1AEF30174D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0637" y="1601146"/>
            <a:ext cx="1639464" cy="16724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CE10B6-A21B-43E7-8F74-89A3DA7845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76" y="3414454"/>
            <a:ext cx="1739832" cy="13953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376DAA4-8E48-4A7F-AD02-DBCC3C886A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3505" y="3325004"/>
            <a:ext cx="2250015" cy="15742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40C012E-873E-4F37-843C-E3ECFCEDC0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6017" y="3496191"/>
            <a:ext cx="1658096" cy="12318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D756A1-891C-4903-B444-2503B67786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6610" y="3142970"/>
            <a:ext cx="1652257" cy="193833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012D1B7-8D50-4BBA-A23B-E12DCA4B6B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51363" y="3405696"/>
            <a:ext cx="1704802" cy="141288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103AE11-9725-440D-81DC-4FEB49687F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928" y="4963545"/>
            <a:ext cx="1759237" cy="1395994"/>
          </a:xfrm>
          <a:prstGeom prst="rect">
            <a:avLst/>
          </a:prstGeom>
        </p:spPr>
      </p:pic>
      <p:pic>
        <p:nvPicPr>
          <p:cNvPr id="1026" name="Picture 2" descr="Home | United Power">
            <a:extLst>
              <a:ext uri="{FF2B5EF4-FFF2-40B4-BE49-F238E27FC236}">
                <a16:creationId xmlns:a16="http://schemas.microsoft.com/office/drawing/2014/main" id="{2EDD3BA1-1DBA-4535-97D6-D4B88AE82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08" y="4947167"/>
            <a:ext cx="22479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mart Home Battery Backup | Solar Battery Storage Solutions - Electriq Power">
            <a:extLst>
              <a:ext uri="{FF2B5EF4-FFF2-40B4-BE49-F238E27FC236}">
                <a16:creationId xmlns:a16="http://schemas.microsoft.com/office/drawing/2014/main" id="{649FE3F9-443B-47D9-944C-33D32821E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938" y="2166948"/>
            <a:ext cx="3012233" cy="54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gnite - Crunchbase Company Profile &amp;amp; Funding">
            <a:extLst>
              <a:ext uri="{FF2B5EF4-FFF2-40B4-BE49-F238E27FC236}">
                <a16:creationId xmlns:a16="http://schemas.microsoft.com/office/drawing/2014/main" id="{AC612B43-11FB-4843-9B35-C6BC57819B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3" t="19747" r="14589" b="17854"/>
          <a:stretch/>
        </p:blipFill>
        <p:spPr bwMode="auto">
          <a:xfrm>
            <a:off x="4765970" y="1723007"/>
            <a:ext cx="1668451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rbint Raises $20 Million as Utilities and Infrastructure Operators Turn to  AI-Powered Field Safety Technology During Pandemic">
            <a:extLst>
              <a:ext uri="{FF2B5EF4-FFF2-40B4-BE49-F238E27FC236}">
                <a16:creationId xmlns:a16="http://schemas.microsoft.com/office/drawing/2014/main" id="{C7437744-F365-4A18-A59A-10CC9A8E1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951" y="5085621"/>
            <a:ext cx="2193985" cy="115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Utilidata | Digitizing the Grid Edge">
            <a:extLst>
              <a:ext uri="{FF2B5EF4-FFF2-40B4-BE49-F238E27FC236}">
                <a16:creationId xmlns:a16="http://schemas.microsoft.com/office/drawing/2014/main" id="{4CBD71A9-78D9-4418-9DDF-085141098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878" y="5175767"/>
            <a:ext cx="22479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VEVA - Global Leader in Industrial Software">
            <a:extLst>
              <a:ext uri="{FF2B5EF4-FFF2-40B4-BE49-F238E27FC236}">
                <a16:creationId xmlns:a16="http://schemas.microsoft.com/office/drawing/2014/main" id="{85550F29-E7D8-4F48-9AE1-9F1E470D3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76" y="1922191"/>
            <a:ext cx="2505992" cy="103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057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5997891" y="1131038"/>
            <a:ext cx="5479886" cy="55017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CC04A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51920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13116" y="260461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/>
              <a:t>2022 Board of Directors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5772460" y="1353132"/>
            <a:ext cx="0" cy="4656667"/>
          </a:xfrm>
          <a:prstGeom prst="line">
            <a:avLst/>
          </a:prstGeom>
          <a:ln w="63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877DF30F-332D-493C-81E5-585CC536C106}"/>
              </a:ext>
            </a:extLst>
          </p:cNvPr>
          <p:cNvSpPr/>
          <p:nvPr/>
        </p:nvSpPr>
        <p:spPr>
          <a:xfrm>
            <a:off x="292570" y="1477152"/>
            <a:ext cx="547988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300"/>
              </a:spcBef>
              <a:defRPr/>
            </a:pPr>
            <a:r>
              <a:rPr lang="en-US" sz="1400" b="1" dirty="0">
                <a:solidFill>
                  <a:srgbClr val="022A3A"/>
                </a:solidFill>
                <a:latin typeface="Cambria" pitchFamily="18" charset="0"/>
              </a:rPr>
              <a:t>Gil Quiniones, Chair</a:t>
            </a:r>
            <a:br>
              <a:rPr lang="en-US" sz="1200" dirty="0">
                <a:solidFill>
                  <a:srgbClr val="051920"/>
                </a:solidFill>
                <a:latin typeface="Cambria" pitchFamily="18" charset="0"/>
              </a:rPr>
            </a:br>
            <a:r>
              <a:rPr lang="en-US" sz="1100" b="1" i="1" dirty="0">
                <a:solidFill>
                  <a:srgbClr val="707C7C"/>
                </a:solidFill>
                <a:latin typeface="Cambria" pitchFamily="18" charset="0"/>
              </a:rPr>
              <a:t>CEO, ComEd</a:t>
            </a:r>
            <a:endParaRPr lang="en-US" sz="1100" dirty="0">
              <a:solidFill>
                <a:srgbClr val="051920"/>
              </a:solidFill>
              <a:latin typeface="Cambria" pitchFamily="18" charset="0"/>
            </a:endParaRPr>
          </a:p>
          <a:p>
            <a:pPr lvl="0">
              <a:spcBef>
                <a:spcPts val="300"/>
              </a:spcBef>
              <a:defRPr/>
            </a:pPr>
            <a:r>
              <a:rPr lang="en-US" sz="1400" b="1" dirty="0">
                <a:solidFill>
                  <a:srgbClr val="022A3A"/>
                </a:solidFill>
                <a:latin typeface="Cambria" pitchFamily="18" charset="0"/>
              </a:rPr>
              <a:t>Lisa Barton,  Vice Chair</a:t>
            </a:r>
            <a:br>
              <a:rPr lang="en-US" sz="1200" dirty="0">
                <a:solidFill>
                  <a:srgbClr val="051920"/>
                </a:solidFill>
                <a:latin typeface="Cambria" pitchFamily="18" charset="0"/>
              </a:rPr>
            </a:br>
            <a:r>
              <a:rPr lang="en-US" sz="1100" b="1" i="1" dirty="0">
                <a:solidFill>
                  <a:srgbClr val="707C7C"/>
                </a:solidFill>
                <a:latin typeface="Cambria" pitchFamily="18" charset="0"/>
              </a:rPr>
              <a:t>Executive Vice President and Chief Operating Officer, American Electric Power (AEP)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22A3A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Robert Wilhite, Director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5192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707C7C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Senior Vice President and Director, Global Distributed Energy, Black &amp; Veatch</a:t>
            </a:r>
          </a:p>
          <a:p>
            <a:pPr lvl="0">
              <a:spcBef>
                <a:spcPts val="300"/>
              </a:spcBef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22A3A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Rudy Wynter, Director</a:t>
            </a:r>
          </a:p>
          <a:p>
            <a:pPr lvl="0">
              <a:spcBef>
                <a:spcPts val="300"/>
              </a:spcBef>
              <a:defRPr/>
            </a:pP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707C7C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President, National Grid NY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51920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lvl="0">
              <a:spcBef>
                <a:spcPts val="300"/>
              </a:spcBef>
              <a:defRPr/>
            </a:pPr>
            <a:endParaRPr lang="en-US" sz="1100" b="1" i="1" dirty="0">
              <a:solidFill>
                <a:srgbClr val="707C7C"/>
              </a:solidFill>
              <a:latin typeface="Cambria" pitchFamily="18" charset="0"/>
            </a:endParaRPr>
          </a:p>
          <a:p>
            <a:pPr>
              <a:spcBef>
                <a:spcPts val="300"/>
              </a:spcBef>
              <a:defRPr/>
            </a:pPr>
            <a:r>
              <a:rPr lang="en-US" sz="1400" b="1" dirty="0">
                <a:solidFill>
                  <a:srgbClr val="022A3A"/>
                </a:solidFill>
                <a:latin typeface="Cambria" pitchFamily="18" charset="0"/>
              </a:rPr>
              <a:t>Larry Bekkedahl,  Director</a:t>
            </a:r>
            <a:br>
              <a:rPr lang="en-US" sz="1200" dirty="0">
                <a:solidFill>
                  <a:srgbClr val="051920"/>
                </a:solidFill>
                <a:latin typeface="Cambria" pitchFamily="18" charset="0"/>
              </a:rPr>
            </a:br>
            <a:r>
              <a:rPr lang="en-US" sz="1100" b="1" i="1" dirty="0">
                <a:solidFill>
                  <a:srgbClr val="707C7C"/>
                </a:solidFill>
                <a:latin typeface="Cambria" pitchFamily="18" charset="0"/>
              </a:rPr>
              <a:t>Vice President of Grid Architecture, Integration &amp; System Operations, Portland General Electric (PGE)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022A3A"/>
                </a:solidFill>
                <a:highlight>
                  <a:srgbClr val="FFFF00"/>
                </a:highlight>
                <a:latin typeface="Cambria" pitchFamily="18" charset="0"/>
              </a:rPr>
              <a:t>Stephen Callahan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5192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	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51920"/>
              </a:solidFill>
              <a:effectLst/>
              <a:highlight>
                <a:srgbClr val="FFFF00"/>
              </a:highlight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rgbClr val="707C7C"/>
                </a:solidFill>
                <a:highlight>
                  <a:srgbClr val="FFFF00"/>
                </a:highlight>
                <a:latin typeface="Cambria" pitchFamily="18" charset="0"/>
              </a:rPr>
              <a:t>Executive Vice President, </a:t>
            </a:r>
            <a:r>
              <a:rPr lang="en-US" sz="1100" b="1" i="1" dirty="0" err="1">
                <a:solidFill>
                  <a:srgbClr val="707C7C"/>
                </a:solidFill>
                <a:highlight>
                  <a:srgbClr val="FFFF00"/>
                </a:highlight>
                <a:latin typeface="Cambria" pitchFamily="18" charset="0"/>
              </a:rPr>
              <a:t>GridBright</a:t>
            </a:r>
            <a:endParaRPr lang="en-US" sz="1100" b="1" i="1" dirty="0">
              <a:solidFill>
                <a:srgbClr val="707C7C"/>
              </a:solidFill>
              <a:highlight>
                <a:srgbClr val="FFFF00"/>
              </a:highlight>
              <a:latin typeface="Cambria" pitchFamily="18" charset="0"/>
            </a:endParaRPr>
          </a:p>
          <a:p>
            <a:pPr>
              <a:spcBef>
                <a:spcPts val="300"/>
              </a:spcBef>
              <a:defRPr/>
            </a:pPr>
            <a:r>
              <a:rPr lang="en-US" sz="1400" b="1" dirty="0">
                <a:solidFill>
                  <a:srgbClr val="022A3A"/>
                </a:solidFill>
                <a:latin typeface="Cambria" pitchFamily="18" charset="0"/>
              </a:rPr>
              <a:t>Connie Carden, Director </a:t>
            </a:r>
            <a:br>
              <a:rPr lang="en-US" sz="1400" b="1" dirty="0">
                <a:solidFill>
                  <a:srgbClr val="022A3A"/>
                </a:solidFill>
                <a:latin typeface="Cambria" pitchFamily="18" charset="0"/>
              </a:rPr>
            </a:b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707C7C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Managing Director - Energy and Utilities Vertical, EY</a:t>
            </a:r>
            <a:endParaRPr lang="en-US" sz="1400" b="1" dirty="0">
              <a:solidFill>
                <a:srgbClr val="022A3A"/>
              </a:solidFill>
              <a:latin typeface="Cambria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22A3A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Denise Galambos, Director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707C7C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Vice President, Utility Oversight, Exelon Corporation </a:t>
            </a:r>
          </a:p>
          <a:p>
            <a:pPr lvl="0">
              <a:spcBef>
                <a:spcPts val="300"/>
              </a:spcBef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22A3A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Neil Gerber, Director</a:t>
            </a:r>
            <a:b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5192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707C7C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Industry Executive Director, Utilities, Oracle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022A3A"/>
                </a:solidFill>
                <a:highlight>
                  <a:srgbClr val="FFFF00"/>
                </a:highlight>
                <a:latin typeface="Cambria" pitchFamily="18" charset="0"/>
              </a:rPr>
              <a:t>Chris Guttman-McCabe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5192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	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51920"/>
              </a:solidFill>
              <a:effectLst/>
              <a:highlight>
                <a:srgbClr val="FFFF00"/>
              </a:highlight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rgbClr val="707C7C"/>
                </a:solidFill>
                <a:highlight>
                  <a:srgbClr val="FFFF00"/>
                </a:highlight>
                <a:latin typeface="Cambria" pitchFamily="18" charset="0"/>
              </a:rPr>
              <a:t>Chief Regulatory and Communications Officer, </a:t>
            </a:r>
            <a:r>
              <a:rPr lang="en-US" sz="1100" b="1" i="1" dirty="0" err="1">
                <a:solidFill>
                  <a:srgbClr val="707C7C"/>
                </a:solidFill>
                <a:highlight>
                  <a:srgbClr val="FFFF00"/>
                </a:highlight>
                <a:latin typeface="Cambria" pitchFamily="18" charset="0"/>
              </a:rPr>
              <a:t>Anterix</a:t>
            </a:r>
            <a:endParaRPr lang="en-US" sz="1100" b="1" i="1" dirty="0">
              <a:solidFill>
                <a:srgbClr val="707C7C"/>
              </a:solidFill>
              <a:highlight>
                <a:srgbClr val="FFFF00"/>
              </a:highlight>
              <a:latin typeface="Cambria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3CEFC2-57E5-42B1-B9B4-9787F6358CC0}"/>
              </a:ext>
            </a:extLst>
          </p:cNvPr>
          <p:cNvSpPr/>
          <p:nvPr/>
        </p:nvSpPr>
        <p:spPr>
          <a:xfrm>
            <a:off x="6050394" y="1318022"/>
            <a:ext cx="5341506" cy="5224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22A3A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John Haysbert, Director</a:t>
            </a:r>
            <a:b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5192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707C7C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Vice President, Government and Institutional Relations, Hitachi Energy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22A3A"/>
                </a:solidFill>
                <a:effectLst/>
                <a:highlight>
                  <a:srgbClr val="FFFF00"/>
                </a:highlight>
                <a:uLnTx/>
                <a:uFillTx/>
                <a:latin typeface="Cambria" pitchFamily="18" charset="0"/>
                <a:ea typeface="+mn-ea"/>
                <a:cs typeface="+mn-cs"/>
              </a:rPr>
              <a:t>Giri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22A3A"/>
                </a:solidFill>
                <a:effectLst/>
                <a:highlight>
                  <a:srgbClr val="FFFF00"/>
                </a:highlight>
                <a:uLnTx/>
                <a:uFillTx/>
                <a:latin typeface="Cambria" pitchFamily="18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22A3A"/>
                </a:solidFill>
                <a:effectLst/>
                <a:highlight>
                  <a:srgbClr val="FFFF00"/>
                </a:highlight>
                <a:uLnTx/>
                <a:uFillTx/>
                <a:latin typeface="Cambria" pitchFamily="18" charset="0"/>
                <a:ea typeface="+mn-ea"/>
                <a:cs typeface="+mn-cs"/>
              </a:rPr>
              <a:t>Iyer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5192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	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51920"/>
              </a:solidFill>
              <a:effectLst/>
              <a:highlight>
                <a:srgbClr val="FFFF00"/>
              </a:highlight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707C7C"/>
                </a:solidFill>
                <a:effectLst/>
                <a:highlight>
                  <a:srgbClr val="FFFF00"/>
                </a:highlight>
                <a:uLnTx/>
                <a:uFillTx/>
                <a:latin typeface="Cambria" pitchFamily="18" charset="0"/>
                <a:ea typeface="+mn-ea"/>
                <a:cs typeface="+mn-cs"/>
              </a:rPr>
              <a:t>Vice President, Business Development, Sentient Energy</a:t>
            </a:r>
          </a:p>
          <a:p>
            <a:pPr lvl="0">
              <a:spcBef>
                <a:spcPts val="300"/>
              </a:spcBef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22A3A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Katie Jereza, Director</a:t>
            </a:r>
            <a:b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5192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707C7C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Vice President of External Relations and Communications, EPRI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22A3A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lvl="0">
              <a:spcBef>
                <a:spcPts val="300"/>
              </a:spcBef>
              <a:defRPr/>
            </a:pPr>
            <a:r>
              <a:rPr lang="en-US" sz="1400" b="1" dirty="0">
                <a:solidFill>
                  <a:srgbClr val="022A3A"/>
                </a:solidFill>
                <a:latin typeface="Cambria" pitchFamily="18" charset="0"/>
              </a:rPr>
              <a:t>K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22A3A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errick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22A3A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Johnson, Director</a:t>
            </a:r>
            <a:b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5192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lang="en-US" sz="1100" b="1" i="1" dirty="0">
                <a:solidFill>
                  <a:srgbClr val="707C7C"/>
                </a:solidFill>
                <a:latin typeface="Cambria" pitchFamily="18" charset="0"/>
              </a:rPr>
              <a:t>Vice President Strategic Innovation, VELCO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51920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22A3A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Lee Krevat, Director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5192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707C7C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Founder and CEO, Krevat Energy Solutions</a:t>
            </a:r>
          </a:p>
          <a:p>
            <a:pPr lvl="0">
              <a:spcBef>
                <a:spcPts val="300"/>
              </a:spcBef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22A3A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Jay Lasseter, Director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5192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707C7C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Senior Vice President Industry + Growth, Landis + </a:t>
            </a:r>
            <a:r>
              <a:rPr kumimoji="0" lang="en-US" sz="1100" b="1" i="1" u="none" strike="noStrike" kern="1200" cap="none" spc="0" normalizeH="0" baseline="0" noProof="0" dirty="0" err="1">
                <a:ln>
                  <a:noFill/>
                </a:ln>
                <a:solidFill>
                  <a:srgbClr val="707C7C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Gyr</a:t>
            </a: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707C7C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</a:t>
            </a:r>
          </a:p>
          <a:p>
            <a:pPr lvl="0">
              <a:spcBef>
                <a:spcPts val="300"/>
              </a:spcBef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22A3A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Dan Pfeiffer, Director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5192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707C7C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Vice President of Government Affairs, Itron</a:t>
            </a:r>
            <a:endParaRPr lang="en-US" sz="1100" dirty="0">
              <a:solidFill>
                <a:srgbClr val="051920"/>
              </a:solidFill>
              <a:latin typeface="Cambria" pitchFamily="18" charset="0"/>
            </a:endParaRPr>
          </a:p>
          <a:p>
            <a:pPr lvl="0">
              <a:spcBef>
                <a:spcPts val="300"/>
              </a:spcBef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22A3A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Randy Pryor, Director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98F7C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707C7C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Vice President, Distribution Projects and Grid Modernization, CenterPoint Energy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022A3A"/>
                </a:solidFill>
                <a:highlight>
                  <a:srgbClr val="FFFF00"/>
                </a:highlight>
                <a:latin typeface="Cambria" pitchFamily="18" charset="0"/>
              </a:rPr>
              <a:t>Mahesh Sudhakaran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rgbClr val="707C7C"/>
                </a:solidFill>
                <a:highlight>
                  <a:srgbClr val="FFFF00"/>
                </a:highlight>
                <a:latin typeface="Cambria" pitchFamily="18" charset="0"/>
              </a:rPr>
              <a:t>Industry General Manager - IBM Energy, Environment &amp; Utilities Industries, IBM</a:t>
            </a:r>
          </a:p>
          <a:p>
            <a:pPr lvl="0">
              <a:spcBef>
                <a:spcPts val="300"/>
              </a:spcBef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22A3A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Michele Tihami, Director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5192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lang="en-US" sz="1100" b="1" i="1" dirty="0">
                <a:solidFill>
                  <a:srgbClr val="707C7C"/>
                </a:solidFill>
                <a:latin typeface="Cambria" pitchFamily="18" charset="0"/>
              </a:rPr>
              <a:t>Chief Revenue Officer, </a:t>
            </a:r>
            <a:r>
              <a:rPr lang="en-US" sz="1100" b="1" i="1" dirty="0" err="1">
                <a:solidFill>
                  <a:srgbClr val="707C7C"/>
                </a:solidFill>
                <a:latin typeface="Cambria" pitchFamily="18" charset="0"/>
              </a:rPr>
              <a:t>Electriq</a:t>
            </a:r>
            <a:r>
              <a:rPr lang="en-US" sz="1100" b="1" i="1" dirty="0">
                <a:solidFill>
                  <a:srgbClr val="707C7C"/>
                </a:solidFill>
                <a:latin typeface="Cambria" pitchFamily="18" charset="0"/>
              </a:rPr>
              <a:t> Power</a:t>
            </a:r>
            <a:endParaRPr kumimoji="0" lang="en-US" sz="1100" b="1" i="1" u="none" strike="noStrike" kern="1200" cap="none" spc="0" normalizeH="0" baseline="0" noProof="0" dirty="0">
              <a:ln>
                <a:noFill/>
              </a:ln>
              <a:solidFill>
                <a:srgbClr val="707C7C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>
              <a:spcBef>
                <a:spcPts val="300"/>
              </a:spcBef>
              <a:defRPr/>
            </a:pPr>
            <a:r>
              <a:rPr lang="en-US" sz="1400" b="1" dirty="0">
                <a:solidFill>
                  <a:srgbClr val="022A3A"/>
                </a:solidFill>
                <a:latin typeface="Cambria" pitchFamily="18" charset="0"/>
              </a:rPr>
              <a:t>Wade Troxell, Director</a:t>
            </a:r>
            <a:br>
              <a:rPr lang="en-US" sz="1100" dirty="0">
                <a:solidFill>
                  <a:srgbClr val="051920"/>
                </a:solidFill>
                <a:latin typeface="Cambria" pitchFamily="18" charset="0"/>
              </a:rPr>
            </a:br>
            <a:r>
              <a:rPr lang="en-US" sz="1100" b="1" i="1" dirty="0">
                <a:solidFill>
                  <a:srgbClr val="707C7C"/>
                </a:solidFill>
                <a:latin typeface="Cambria" pitchFamily="18" charset="0"/>
              </a:rPr>
              <a:t>Board Member, Platte River Power Authority</a:t>
            </a:r>
          </a:p>
          <a:p>
            <a:pPr>
              <a:spcBef>
                <a:spcPts val="300"/>
              </a:spcBef>
              <a:defRPr/>
            </a:pPr>
            <a:r>
              <a:rPr lang="en-US" sz="1400" b="1" dirty="0">
                <a:solidFill>
                  <a:srgbClr val="022A3A"/>
                </a:solidFill>
                <a:latin typeface="Cambria" pitchFamily="18" charset="0"/>
              </a:rPr>
              <a:t>Joshua Wong, Director</a:t>
            </a:r>
            <a:br>
              <a:rPr lang="en-US" sz="1100" dirty="0">
                <a:solidFill>
                  <a:srgbClr val="051920"/>
                </a:solidFill>
                <a:latin typeface="Cambria" pitchFamily="18" charset="0"/>
              </a:rPr>
            </a:br>
            <a:r>
              <a:rPr lang="en-US" sz="1100" b="1" i="1" dirty="0">
                <a:solidFill>
                  <a:srgbClr val="707C7C"/>
                </a:solidFill>
                <a:latin typeface="Cambria" pitchFamily="18" charset="0"/>
              </a:rPr>
              <a:t>CEO, Opus One Solutions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6F53F8-AD79-41B9-95D8-6C7690F92EF3}"/>
              </a:ext>
            </a:extLst>
          </p:cNvPr>
          <p:cNvSpPr/>
          <p:nvPr/>
        </p:nvSpPr>
        <p:spPr>
          <a:xfrm>
            <a:off x="292569" y="1534886"/>
            <a:ext cx="5479889" cy="1698171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39A3EE-BE34-4560-98C4-3277B4CC3B1B}"/>
              </a:ext>
            </a:extLst>
          </p:cNvPr>
          <p:cNvSpPr txBox="1"/>
          <p:nvPr/>
        </p:nvSpPr>
        <p:spPr>
          <a:xfrm>
            <a:off x="1996010" y="1205714"/>
            <a:ext cx="2073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+mj-lt"/>
              </a:rPr>
              <a:t>Executive Committee </a:t>
            </a:r>
          </a:p>
        </p:txBody>
      </p:sp>
    </p:spTree>
    <p:extLst>
      <p:ext uri="{BB962C8B-B14F-4D97-AF65-F5344CB8AC3E}">
        <p14:creationId xmlns:p14="http://schemas.microsoft.com/office/powerpoint/2010/main" val="3327012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F7C968-7ED6-438C-AA79-AA5FD2EF8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Update to Vision and Value Proposition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2F9C46-A787-4C9D-B25E-72858C9BC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sng" dirty="0">
                <a:effectLst/>
                <a:ea typeface="Calibri" panose="020F0502020204030204" pitchFamily="34" charset="0"/>
              </a:rPr>
              <a:t>Core Message</a:t>
            </a:r>
            <a:r>
              <a:rPr lang="en-US" sz="1800" dirty="0">
                <a:effectLst/>
                <a:ea typeface="Calibri" panose="020F0502020204030204" pitchFamily="34" charset="0"/>
              </a:rPr>
              <a:t>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ea typeface="Calibri" panose="020F0502020204030204" pitchFamily="34" charset="0"/>
              </a:rPr>
              <a:t>A modern grid is the critical infrastructure component of a decarbonized advanced economy.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b="1" u="sng" dirty="0">
              <a:effectLst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u="sng" dirty="0">
              <a:effectLst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sng" dirty="0">
                <a:effectLst/>
                <a:ea typeface="Calibri" panose="020F0502020204030204" pitchFamily="34" charset="0"/>
              </a:rPr>
              <a:t>What is The GridWise Alliance</a:t>
            </a:r>
            <a:r>
              <a:rPr lang="en-US" sz="1800" dirty="0">
                <a:effectLst/>
                <a:ea typeface="Calibri" panose="020F0502020204030204" pitchFamily="34" charset="0"/>
              </a:rPr>
              <a:t>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ea typeface="Calibri" panose="020F0502020204030204" pitchFamily="34" charset="0"/>
              </a:rPr>
              <a:t>The GridWise Alliance leads a diverse membership of electricity industry stakeholders focused on accelerating innovation that delivers a secure, reliable, resilient, and affordable grid to support decarbonization of the US economy. 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sng" dirty="0">
                <a:effectLst/>
                <a:ea typeface="Calibri" panose="020F0502020204030204" pitchFamily="34" charset="0"/>
              </a:rPr>
              <a:t>Value Proposition Statements for 2022</a:t>
            </a:r>
            <a:endParaRPr lang="en-US" sz="1800" dirty="0">
              <a:effectLst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 dirty="0">
                <a:solidFill>
                  <a:srgbClr val="051920"/>
                </a:solidFill>
                <a:effectLst/>
                <a:ea typeface="Calibri" panose="020F0502020204030204" pitchFamily="34" charset="0"/>
              </a:rPr>
              <a:t>The GridWise Alliance…</a:t>
            </a:r>
          </a:p>
          <a:p>
            <a:pPr marL="662940" lvl="2">
              <a:spcBef>
                <a:spcPts val="0"/>
              </a:spcBef>
            </a:pPr>
            <a:r>
              <a:rPr lang="en-US" sz="1600" dirty="0">
                <a:solidFill>
                  <a:srgbClr val="051920"/>
                </a:solidFill>
                <a:effectLst/>
                <a:ea typeface="Calibri" panose="020F0502020204030204" pitchFamily="34" charset="0"/>
              </a:rPr>
              <a:t>Is a Unique Voice That Drives Impactful Change</a:t>
            </a:r>
          </a:p>
          <a:p>
            <a:pPr marL="662940" lvl="2">
              <a:spcBef>
                <a:spcPts val="0"/>
              </a:spcBef>
            </a:pPr>
            <a:r>
              <a:rPr lang="en-US" sz="1600" dirty="0">
                <a:solidFill>
                  <a:srgbClr val="051920"/>
                </a:solidFill>
              </a:rPr>
              <a:t>Informs Policy By Amplifying Members’ Interests</a:t>
            </a:r>
          </a:p>
          <a:p>
            <a:pPr marL="662940" lvl="2">
              <a:spcBef>
                <a:spcPts val="0"/>
              </a:spcBef>
            </a:pPr>
            <a:r>
              <a:rPr lang="en-US" sz="1600" dirty="0">
                <a:solidFill>
                  <a:srgbClr val="051920"/>
                </a:solidFill>
              </a:rPr>
              <a:t>Convenes Industry Thought Leaders</a:t>
            </a:r>
          </a:p>
          <a:p>
            <a:pPr marL="662940" lvl="2">
              <a:spcBef>
                <a:spcPts val="0"/>
              </a:spcBef>
            </a:pPr>
            <a:r>
              <a:rPr lang="en-US" sz="1600" dirty="0">
                <a:solidFill>
                  <a:srgbClr val="051920"/>
                </a:solidFill>
              </a:rPr>
              <a:t>Facilitates Peer-to-peer Information Sharing That Shapes The Nation’s Grid Modernization Agenda </a:t>
            </a:r>
          </a:p>
          <a:p>
            <a:pPr marL="662940" lvl="2">
              <a:spcBef>
                <a:spcPts val="0"/>
              </a:spcBef>
            </a:pPr>
            <a:r>
              <a:rPr lang="en-US" sz="1600" dirty="0">
                <a:solidFill>
                  <a:srgbClr val="051920"/>
                </a:solidFill>
              </a:rPr>
              <a:t>Highlights Members’ Work And Showcases Its Positive Impact To Customers And To Our Country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 dirty="0">
              <a:solidFill>
                <a:srgbClr val="598F7C"/>
              </a:solidFill>
              <a:effectLst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245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DF5CE84-16D7-43E8-9D68-72FA4C85E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90579">
            <a:off x="5578934" y="419567"/>
            <a:ext cx="2409683" cy="28636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53AC73-BDB9-4501-8C17-623F39B6D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2021 Highlights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DB00817-942D-4104-8732-4A6F5E87C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02571"/>
            <a:ext cx="6186017" cy="45803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4419B6A-1C45-4207-928E-F5AE2F120B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8227" y="413453"/>
            <a:ext cx="2086121" cy="2696046"/>
          </a:xfrm>
          <a:prstGeom prst="rect">
            <a:avLst/>
          </a:prstGeom>
        </p:spPr>
      </p:pic>
      <p:pic>
        <p:nvPicPr>
          <p:cNvPr id="15" name="Picture 14" descr="A group of people&#10;&#10;Description automatically generated with low confidence">
            <a:extLst>
              <a:ext uri="{FF2B5EF4-FFF2-40B4-BE49-F238E27FC236}">
                <a16:creationId xmlns:a16="http://schemas.microsoft.com/office/drawing/2014/main" id="{75FA212A-ECF4-4953-98E3-59393A948B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715" y="3504256"/>
            <a:ext cx="5401528" cy="28787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9DD915-AC8F-4FDB-812E-92FADB9DB3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73344">
            <a:off x="9713068" y="377861"/>
            <a:ext cx="2266675" cy="298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725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3AC73-BDB9-4501-8C17-623F39B6D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Continuing to Engage Members in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3EA1D-55C1-4D67-A57E-56812B652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795" y="2143431"/>
            <a:ext cx="10864644" cy="4258969"/>
          </a:xfrm>
        </p:spPr>
        <p:txBody>
          <a:bodyPr numCol="5">
            <a:normAutofit/>
          </a:bodyPr>
          <a:lstStyle/>
          <a:p>
            <a:pPr marL="58738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598F7C"/>
                </a:solidFill>
                <a:latin typeface="+mj-lt"/>
              </a:rPr>
              <a:t>Join the Policy and Technology Councils</a:t>
            </a:r>
          </a:p>
          <a:p>
            <a:pPr marL="114300" indent="0" algn="ctr">
              <a:buNone/>
            </a:pPr>
            <a:endParaRPr lang="en-US" sz="1800" dirty="0">
              <a:latin typeface="+mj-lt"/>
            </a:endParaRPr>
          </a:p>
          <a:p>
            <a:pPr marL="114300" indent="0" algn="ctr">
              <a:buNone/>
            </a:pPr>
            <a:endParaRPr lang="en-US" sz="1800" dirty="0">
              <a:latin typeface="+mj-lt"/>
            </a:endParaRPr>
          </a:p>
          <a:p>
            <a:pPr marL="114300" indent="0" algn="ctr">
              <a:buNone/>
            </a:pPr>
            <a:r>
              <a:rPr lang="en-US" sz="1800" dirty="0">
                <a:latin typeface="+mj-lt"/>
              </a:rPr>
              <a:t>To provide a strong voice to Congress and the Biden Administration as we push for new federal funding and explore technology collaborations.</a:t>
            </a:r>
          </a:p>
          <a:p>
            <a:pPr marL="114300" indent="0" algn="ctr">
              <a:buNone/>
            </a:pPr>
            <a:r>
              <a:rPr lang="en-US" sz="2000" b="1" dirty="0">
                <a:solidFill>
                  <a:srgbClr val="598F7C"/>
                </a:solidFill>
                <a:latin typeface="+mj-lt"/>
              </a:rPr>
              <a:t>Promote GMI data collection efforts </a:t>
            </a:r>
            <a:br>
              <a:rPr lang="en-US" sz="2000" b="1" dirty="0">
                <a:solidFill>
                  <a:srgbClr val="598F7C"/>
                </a:solidFill>
                <a:latin typeface="+mj-lt"/>
              </a:rPr>
            </a:br>
            <a:endParaRPr lang="en-US" sz="2000" b="1" dirty="0">
              <a:solidFill>
                <a:srgbClr val="598F7C"/>
              </a:solidFill>
              <a:latin typeface="+mj-lt"/>
            </a:endParaRPr>
          </a:p>
          <a:p>
            <a:pPr marL="114300" indent="0" algn="ctr">
              <a:buNone/>
            </a:pPr>
            <a:endParaRPr lang="en-US" sz="1800" dirty="0">
              <a:latin typeface="+mj-lt"/>
            </a:endParaRPr>
          </a:p>
          <a:p>
            <a:pPr marL="114300" indent="0" algn="ctr">
              <a:buNone/>
            </a:pPr>
            <a:r>
              <a:rPr lang="en-US" sz="1800" dirty="0">
                <a:latin typeface="+mj-lt"/>
              </a:rPr>
              <a:t>To ensure that our analysis is representative of the changes taking place across all 50 states.</a:t>
            </a:r>
          </a:p>
          <a:p>
            <a:pPr marL="114300" indent="0" algn="ctr">
              <a:buNone/>
            </a:pPr>
            <a:endParaRPr lang="en-US" sz="2000" dirty="0">
              <a:latin typeface="+mj-lt"/>
            </a:endParaRPr>
          </a:p>
          <a:p>
            <a:pPr marL="114300" indent="0" algn="ctr">
              <a:buNone/>
            </a:pPr>
            <a:endParaRPr lang="en-US" sz="2000" dirty="0">
              <a:latin typeface="+mj-lt"/>
            </a:endParaRPr>
          </a:p>
          <a:p>
            <a:pPr marL="114300" indent="0" algn="ctr">
              <a:buNone/>
            </a:pPr>
            <a:r>
              <a:rPr lang="en-US" sz="2000" b="1" dirty="0">
                <a:solidFill>
                  <a:srgbClr val="598F7C"/>
                </a:solidFill>
              </a:rPr>
              <a:t>Participate in Technology Portfolio</a:t>
            </a:r>
            <a:endParaRPr lang="en-US" sz="2000" b="1" dirty="0">
              <a:solidFill>
                <a:srgbClr val="598F7C"/>
              </a:solidFill>
              <a:latin typeface="+mj-lt"/>
            </a:endParaRPr>
          </a:p>
          <a:p>
            <a:pPr marL="114300" indent="0" algn="ctr">
              <a:buNone/>
            </a:pPr>
            <a:endParaRPr lang="en-US" sz="1800" dirty="0">
              <a:latin typeface="+mj-lt"/>
            </a:endParaRPr>
          </a:p>
          <a:p>
            <a:pPr marL="114300" indent="0" algn="ctr">
              <a:buNone/>
            </a:pPr>
            <a:endParaRPr lang="en-US" sz="1800" dirty="0">
              <a:latin typeface="+mj-lt"/>
            </a:endParaRPr>
          </a:p>
          <a:p>
            <a:pPr marL="114300" indent="0" algn="ctr">
              <a:buNone/>
            </a:pPr>
            <a:r>
              <a:rPr lang="en-US" sz="1800" dirty="0">
                <a:latin typeface="+mj-lt"/>
              </a:rPr>
              <a:t>To amplify your visions and articulate best practices </a:t>
            </a:r>
            <a:br>
              <a:rPr lang="en-US" sz="1800" dirty="0">
                <a:latin typeface="+mj-lt"/>
              </a:rPr>
            </a:br>
            <a:r>
              <a:rPr lang="en-US" sz="1800" dirty="0">
                <a:latin typeface="+mj-lt"/>
              </a:rPr>
              <a:t>across the industry. </a:t>
            </a:r>
          </a:p>
          <a:p>
            <a:pPr marL="114300" indent="0" algn="ctr">
              <a:buNone/>
            </a:pPr>
            <a:endParaRPr lang="en-US" sz="1800" dirty="0"/>
          </a:p>
          <a:p>
            <a:pPr marL="114300" indent="0" algn="ctr">
              <a:buNone/>
            </a:pPr>
            <a:endParaRPr lang="en-US" sz="2000" dirty="0">
              <a:latin typeface="+mj-lt"/>
            </a:endParaRPr>
          </a:p>
          <a:p>
            <a:pPr marL="114300" indent="0" algn="ctr">
              <a:buNone/>
            </a:pPr>
            <a:endParaRPr lang="en-US" sz="2000" dirty="0"/>
          </a:p>
          <a:p>
            <a:pPr marL="225425" indent="0" algn="ctr">
              <a:buNone/>
            </a:pPr>
            <a:r>
              <a:rPr lang="en-US" sz="2000" b="1" dirty="0">
                <a:solidFill>
                  <a:srgbClr val="598F7C"/>
                </a:solidFill>
                <a:latin typeface="+mj-lt"/>
              </a:rPr>
              <a:t>Utilize GridWise within your networks</a:t>
            </a:r>
          </a:p>
          <a:p>
            <a:pPr marL="114300" indent="0" algn="ctr">
              <a:buNone/>
            </a:pPr>
            <a:endParaRPr lang="en-US" sz="1800" dirty="0">
              <a:latin typeface="+mj-lt"/>
            </a:endParaRPr>
          </a:p>
          <a:p>
            <a:pPr marL="114300" indent="0" algn="ctr">
              <a:buNone/>
            </a:pPr>
            <a:endParaRPr lang="en-US" sz="1800" dirty="0">
              <a:latin typeface="+mj-lt"/>
            </a:endParaRPr>
          </a:p>
          <a:p>
            <a:pPr marL="114300" indent="0" algn="ctr">
              <a:buNone/>
            </a:pPr>
            <a:r>
              <a:rPr lang="en-US" sz="1800" dirty="0">
                <a:latin typeface="+mj-lt"/>
              </a:rPr>
              <a:t>To support your initiatives and improve our ability to provide value add opportunities. </a:t>
            </a:r>
          </a:p>
          <a:p>
            <a:pPr marL="114300" indent="0" algn="ctr">
              <a:buNone/>
            </a:pPr>
            <a:endParaRPr lang="en-US" sz="2000" dirty="0">
              <a:latin typeface="+mj-lt"/>
            </a:endParaRPr>
          </a:p>
          <a:p>
            <a:pPr marL="114300" indent="0" algn="ctr">
              <a:buNone/>
            </a:pPr>
            <a:endParaRPr lang="en-US" sz="2000" dirty="0"/>
          </a:p>
          <a:p>
            <a:pPr marL="114300" indent="0" algn="ctr">
              <a:buNone/>
            </a:pPr>
            <a:endParaRPr lang="en-US" sz="2000" dirty="0">
              <a:latin typeface="+mj-lt"/>
            </a:endParaRPr>
          </a:p>
          <a:p>
            <a:pPr marL="225425" indent="0" algn="ctr">
              <a:buNone/>
            </a:pPr>
            <a:r>
              <a:rPr lang="en-US" sz="2000" b="1" dirty="0">
                <a:solidFill>
                  <a:srgbClr val="598F7C"/>
                </a:solidFill>
                <a:latin typeface="+mj-lt"/>
              </a:rPr>
              <a:t>Connect us with your broader teams </a:t>
            </a:r>
          </a:p>
          <a:p>
            <a:pPr marL="114300" indent="0" algn="ctr">
              <a:buNone/>
            </a:pPr>
            <a:endParaRPr lang="en-US" sz="1800" dirty="0">
              <a:latin typeface="+mj-lt"/>
            </a:endParaRPr>
          </a:p>
          <a:p>
            <a:pPr marL="114300" indent="0" algn="ctr">
              <a:buNone/>
            </a:pPr>
            <a:endParaRPr lang="en-US" sz="1800" dirty="0">
              <a:latin typeface="+mj-lt"/>
            </a:endParaRPr>
          </a:p>
          <a:p>
            <a:pPr marL="114300" indent="0" algn="ctr">
              <a:buNone/>
            </a:pPr>
            <a:r>
              <a:rPr lang="en-US" sz="1800" dirty="0"/>
              <a:t>Bring in communications, policy,  technology leads so</a:t>
            </a:r>
            <a:r>
              <a:rPr lang="en-US" sz="1800" dirty="0">
                <a:latin typeface="+mj-lt"/>
              </a:rPr>
              <a:t> GridWise messages reach more stakeholders.</a:t>
            </a:r>
          </a:p>
          <a:p>
            <a:pPr marL="411480" lvl="1" indent="0">
              <a:buNone/>
            </a:pPr>
            <a:endParaRPr lang="en-US" sz="24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01848CD-B71C-4929-9375-7DB56CA5BE81}"/>
              </a:ext>
            </a:extLst>
          </p:cNvPr>
          <p:cNvSpPr txBox="1">
            <a:spLocks/>
          </p:cNvSpPr>
          <p:nvPr/>
        </p:nvSpPr>
        <p:spPr>
          <a:xfrm>
            <a:off x="484410" y="1417638"/>
            <a:ext cx="10160000" cy="607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en-US" sz="2400" b="1" dirty="0"/>
              <a:t>How Can You Provide and Gain Value from Engaging? </a:t>
            </a:r>
          </a:p>
          <a:p>
            <a:pPr marL="411480" lvl="1" indent="0">
              <a:buFont typeface="Arial" pitchFamily="34" charset="0"/>
              <a:buNone/>
            </a:pPr>
            <a:endParaRPr lang="en-US" sz="24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1BFF294-9968-4AAF-8D6C-D071BABE369B}"/>
              </a:ext>
            </a:extLst>
          </p:cNvPr>
          <p:cNvCxnSpPr/>
          <p:nvPr/>
        </p:nvCxnSpPr>
        <p:spPr>
          <a:xfrm>
            <a:off x="2605548" y="2998842"/>
            <a:ext cx="0" cy="3523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34F004-D7ED-4C81-8A24-D4C8F3ADC84C}"/>
              </a:ext>
            </a:extLst>
          </p:cNvPr>
          <p:cNvCxnSpPr/>
          <p:nvPr/>
        </p:nvCxnSpPr>
        <p:spPr>
          <a:xfrm>
            <a:off x="4832554" y="2998842"/>
            <a:ext cx="0" cy="3523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9DD14B-7F17-4AEB-8D5B-01219CFAEE54}"/>
              </a:ext>
            </a:extLst>
          </p:cNvPr>
          <p:cNvCxnSpPr/>
          <p:nvPr/>
        </p:nvCxnSpPr>
        <p:spPr>
          <a:xfrm>
            <a:off x="6931741" y="2998842"/>
            <a:ext cx="0" cy="3523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425CDD-30C6-4AD7-BD45-CAF35760C420}"/>
              </a:ext>
            </a:extLst>
          </p:cNvPr>
          <p:cNvCxnSpPr/>
          <p:nvPr/>
        </p:nvCxnSpPr>
        <p:spPr>
          <a:xfrm>
            <a:off x="9109586" y="2998842"/>
            <a:ext cx="0" cy="3523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026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3AC73-BDB9-4501-8C17-623F39B6D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and Answers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CCBAFD-F5DB-4125-8290-A612F4C7B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l">
              <a:buNone/>
            </a:pPr>
            <a:r>
              <a:rPr lang="en-US" b="1" i="1" dirty="0">
                <a:solidFill>
                  <a:srgbClr val="403F42"/>
                </a:solidFill>
                <a:effectLst/>
                <a:latin typeface="Arial" panose="020B0604020202020204" pitchFamily="34" charset="0"/>
              </a:rPr>
              <a:t>As you look towards 2022, </a:t>
            </a:r>
            <a:r>
              <a:rPr lang="en-US" b="1" i="1" u="sng" dirty="0">
                <a:solidFill>
                  <a:srgbClr val="403F42"/>
                </a:solidFill>
                <a:effectLst/>
                <a:latin typeface="Arial" panose="020B0604020202020204" pitchFamily="34" charset="0"/>
              </a:rPr>
              <a:t>what are the top three issues of the grid industry</a:t>
            </a:r>
            <a:r>
              <a:rPr lang="en-US" b="1" i="1" dirty="0">
                <a:solidFill>
                  <a:srgbClr val="403F42"/>
                </a:solidFill>
                <a:effectLst/>
                <a:latin typeface="Arial" panose="020B0604020202020204" pitchFamily="34" charset="0"/>
              </a:rPr>
              <a:t> you believe the GridWise Alliance should address? </a:t>
            </a:r>
          </a:p>
          <a:p>
            <a:pPr marL="11430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3398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ustom 1">
      <a:dk1>
        <a:srgbClr val="051920"/>
      </a:dk1>
      <a:lt1>
        <a:srgbClr val="FFFFFF"/>
      </a:lt1>
      <a:dk2>
        <a:srgbClr val="598F7C"/>
      </a:dk2>
      <a:lt2>
        <a:srgbClr val="FFFFFF"/>
      </a:lt2>
      <a:accent1>
        <a:srgbClr val="598F7C"/>
      </a:accent1>
      <a:accent2>
        <a:srgbClr val="3E7799"/>
      </a:accent2>
      <a:accent3>
        <a:srgbClr val="A8A810"/>
      </a:accent3>
      <a:accent4>
        <a:srgbClr val="95A39D"/>
      </a:accent4>
      <a:accent5>
        <a:srgbClr val="B40020"/>
      </a:accent5>
      <a:accent6>
        <a:srgbClr val="0070C0"/>
      </a:accent6>
      <a:hlink>
        <a:srgbClr val="00364E"/>
      </a:hlink>
      <a:folHlink>
        <a:srgbClr val="48534E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2098</TotalTime>
  <Words>827</Words>
  <Application>Microsoft Office PowerPoint</Application>
  <PresentationFormat>Widescreen</PresentationFormat>
  <Paragraphs>133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Cambria</vt:lpstr>
      <vt:lpstr>Times New Roman</vt:lpstr>
      <vt:lpstr>Adjacency</vt:lpstr>
      <vt:lpstr>PowerPoint Presentation</vt:lpstr>
      <vt:lpstr>Meeting Agenda </vt:lpstr>
      <vt:lpstr>New Members Growing Our Collective Voice</vt:lpstr>
      <vt:lpstr>PowerPoint Presentation</vt:lpstr>
      <vt:lpstr>Update to Vision and Value Proposition</vt:lpstr>
      <vt:lpstr>2021 Highlights</vt:lpstr>
      <vt:lpstr>Continuing to Engage Members in 2022</vt:lpstr>
      <vt:lpstr>Questions and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O'Neill</dc:creator>
  <cp:lastModifiedBy>Richard O'Neill</cp:lastModifiedBy>
  <cp:revision>55</cp:revision>
  <dcterms:created xsi:type="dcterms:W3CDTF">2020-11-24T04:33:55Z</dcterms:created>
  <dcterms:modified xsi:type="dcterms:W3CDTF">2021-12-07T21:56:30Z</dcterms:modified>
</cp:coreProperties>
</file>